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5" r:id="rId6"/>
    <p:sldId id="267" r:id="rId7"/>
    <p:sldId id="276" r:id="rId8"/>
    <p:sldId id="266" r:id="rId9"/>
    <p:sldId id="271" r:id="rId10"/>
    <p:sldId id="273" r:id="rId11"/>
    <p:sldId id="264" r:id="rId12"/>
    <p:sldId id="272" r:id="rId13"/>
    <p:sldId id="269" r:id="rId14"/>
    <p:sldId id="270" r:id="rId15"/>
    <p:sldId id="260" r:id="rId16"/>
    <p:sldId id="275" r:id="rId17"/>
  </p:sldIdLst>
  <p:sldSz cx="12192000" cy="6858000"/>
  <p:notesSz cx="6858000" cy="9144000"/>
  <p:embeddedFontLst>
    <p:embeddedFont>
      <p:font typeface="Avenir Next" panose="020B0503020202020204" pitchFamily="34" charset="0"/>
      <p:regular r:id="rId19"/>
      <p:bold r:id="rId20"/>
      <p:italic r:id="rId21"/>
      <p:boldItalic r:id="rId22"/>
    </p:embeddedFont>
    <p:embeddedFont>
      <p:font typeface="Avenir Next Condensed Demi Bold" panose="020B0506020202020204" pitchFamily="34" charset="0"/>
      <p:regular r:id="rId23"/>
      <p:bold r:id="rId24"/>
      <p:italic r:id="rId25"/>
      <p:boldItalic r:id="rId26"/>
    </p:embeddedFont>
    <p:embeddedFont>
      <p:font typeface="Avenir Next Demi Bold" panose="020B0503020202020204" pitchFamily="34" charset="0"/>
      <p:regular r:id="rId27"/>
      <p:bold r:id="rId28"/>
      <p:italic r:id="rId29"/>
      <p:boldItalic r:id="rId30"/>
    </p:embeddedFont>
    <p:embeddedFont>
      <p:font typeface="Avenir Next Medium" panose="020B050302020202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004"/>
    <a:srgbClr val="010A43"/>
    <a:srgbClr val="000523"/>
    <a:srgbClr val="000000"/>
    <a:srgbClr val="5A290A"/>
    <a:srgbClr val="9A958E"/>
    <a:srgbClr val="4272C5"/>
    <a:srgbClr val="8397A8"/>
    <a:srgbClr val="AE7E49"/>
    <a:srgbClr val="56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3197"/>
  </p:normalViewPr>
  <p:slideViewPr>
    <p:cSldViewPr snapToGrid="0" snapToObjects="1">
      <p:cViewPr varScale="1">
        <p:scale>
          <a:sx n="76" d="100"/>
          <a:sy n="76" d="100"/>
        </p:scale>
        <p:origin x="20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Claims</c:v>
                </c:pt>
              </c:strCache>
            </c:strRef>
          </c:tx>
          <c:spPr>
            <a:ln w="25400">
              <a:solidFill>
                <a:srgbClr val="010A43"/>
              </a:solidFill>
            </a:ln>
          </c:spPr>
          <c:dPt>
            <c:idx val="0"/>
            <c:bubble3D val="0"/>
            <c:spPr>
              <a:solidFill>
                <a:srgbClr val="EB9000"/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5E-9E40-841E-3AEA431C3BF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5E-9E40-841E-3AEA431C3BFA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5E-9E40-841E-3AEA431C3BF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5E-9E40-841E-3AEA431C3BFA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5E-9E40-841E-3AEA431C3BFA}"/>
              </c:ext>
            </c:extLst>
          </c:dPt>
          <c:dPt>
            <c:idx val="5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5E-9E40-841E-3AEA431C3BFA}"/>
              </c:ext>
            </c:extLst>
          </c:dPt>
          <c:dLbls>
            <c:dLbl>
              <c:idx val="0"/>
              <c:layout>
                <c:manualLayout>
                  <c:x val="4.3786739272205777E-3"/>
                  <c:y val="1.14449223475536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06910978283674"/>
                      <c:h val="0.151931434281273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75E-9E40-841E-3AEA431C3BF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venir Next Demi Bold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75E-9E40-841E-3AEA431C3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venir Next Demi Bold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Prescription Drugs</c:v>
                </c:pt>
                <c:pt idx="1">
                  <c:v>Doctor Services</c:v>
                </c:pt>
                <c:pt idx="2">
                  <c:v>Non-Doctor Outpatient</c:v>
                </c:pt>
                <c:pt idx="3">
                  <c:v>Non-Doctor Hospital</c:v>
                </c:pt>
                <c:pt idx="4">
                  <c:v>Taxes</c:v>
                </c:pt>
                <c:pt idx="5">
                  <c:v>All Other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0.23300000000000001</c:v>
                </c:pt>
                <c:pt idx="1">
                  <c:v>0.222</c:v>
                </c:pt>
                <c:pt idx="2">
                  <c:v>0.20200000000000001</c:v>
                </c:pt>
                <c:pt idx="3">
                  <c:v>0.161</c:v>
                </c:pt>
                <c:pt idx="4">
                  <c:v>4.7E-2</c:v>
                </c:pt>
                <c:pt idx="5">
                  <c:v>0.1349999999999999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5E-9E40-841E-3AEA431C3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8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5400">
              <a:solidFill>
                <a:srgbClr val="010A43"/>
              </a:solidFill>
            </a:ln>
          </c:spPr>
          <c:dPt>
            <c:idx val="0"/>
            <c:bubble3D val="0"/>
            <c:spPr>
              <a:solidFill>
                <a:srgbClr val="EB9000"/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E1-1948-AF5A-DCA35B559920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E1-1948-AF5A-DCA35B55992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E1-1948-AF5A-DCA35B559920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DE1-1948-AF5A-DCA35B559920}"/>
              </c:ext>
            </c:extLst>
          </c:dPt>
          <c:dLbls>
            <c:dLbl>
              <c:idx val="0"/>
              <c:layout>
                <c:manualLayout>
                  <c:x val="-8.2566339521253883E-4"/>
                  <c:y val="8.152902257281446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D30B4C1F-21A5-3449-8C55-1853527AF120}" type="CATEGORYNAME">
                      <a:rPr lang="en-US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F3AE8696-71DC-E247-938D-C3CA464CA8D6}" type="VALUE">
                      <a:rPr lang="en-US" baseline="0" smtClean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00603355534067"/>
                      <c:h val="0.233135539019028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E1-1948-AF5A-DCA35B55992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venir Next Demi Bold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DE1-1948-AF5A-DCA35B55992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venir Next Demi Bold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DE1-1948-AF5A-DCA35B559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venir Next Demi Bold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Prescription Drugs</c:v>
                </c:pt>
                <c:pt idx="1">
                  <c:v>Physician Services</c:v>
                </c:pt>
                <c:pt idx="2">
                  <c:v>Hospital Care</c:v>
                </c:pt>
                <c:pt idx="3">
                  <c:v>All Other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9.8381425173234047E-2</c:v>
                </c:pt>
                <c:pt idx="1">
                  <c:v>0.20030509876926261</c:v>
                </c:pt>
                <c:pt idx="2">
                  <c:v>0.32474919846933498</c:v>
                </c:pt>
                <c:pt idx="3">
                  <c:v>0.37656427758816835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1-1948-AF5A-DCA35B559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3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5561398702044E-2"/>
          <c:y val="0.10761850874776288"/>
          <c:w val="0.95803073465240984"/>
          <c:h val="0.70516680894308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272C5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9A95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89-734D-B7FA-15DE7F7FEE96}"/>
              </c:ext>
            </c:extLst>
          </c:dPt>
          <c:dPt>
            <c:idx val="14"/>
            <c:invertIfNegative val="0"/>
            <c:bubble3D val="0"/>
            <c:spPr>
              <a:solidFill>
                <a:srgbClr val="4272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62-354C-9CF1-7F73DF9F2D9A}"/>
              </c:ext>
            </c:extLst>
          </c:dPt>
          <c:dPt>
            <c:idx val="22"/>
            <c:invertIfNegative val="0"/>
            <c:bubble3D val="0"/>
            <c:spPr>
              <a:solidFill>
                <a:srgbClr val="EB900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E9-344A-AAB7-E41190036B72}"/>
              </c:ext>
            </c:extLst>
          </c:dPt>
          <c:dLbls>
            <c:dLbl>
              <c:idx val="1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1" u="none" strike="noStrike" kern="1200" baseline="0">
                      <a:solidFill>
                        <a:schemeClr val="bg1"/>
                      </a:solidFill>
                      <a:latin typeface="Avenir Next Demi Bold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89-734D-B7FA-15DE7F7FEE96}"/>
                </c:ext>
              </c:extLst>
            </c:dLbl>
            <c:dLbl>
              <c:idx val="2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1" u="none" strike="noStrike" kern="1200" baseline="0">
                      <a:solidFill>
                        <a:schemeClr val="bg1"/>
                      </a:solidFill>
                      <a:latin typeface="Avenir Next Demi Bold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9E9-344A-AAB7-E41190036B7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/>
                    </a:solidFill>
                    <a:latin typeface="Avenir Next Medium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Greece</c:v>
                </c:pt>
                <c:pt idx="1">
                  <c:v>Poland</c:v>
                </c:pt>
                <c:pt idx="2">
                  <c:v>Slovakia</c:v>
                </c:pt>
                <c:pt idx="3">
                  <c:v>Czech Republic</c:v>
                </c:pt>
                <c:pt idx="4">
                  <c:v>Hungary</c:v>
                </c:pt>
                <c:pt idx="5">
                  <c:v>Romania</c:v>
                </c:pt>
                <c:pt idx="6">
                  <c:v>Ireland</c:v>
                </c:pt>
                <c:pt idx="7">
                  <c:v>Austria</c:v>
                </c:pt>
                <c:pt idx="8">
                  <c:v>Italy</c:v>
                </c:pt>
                <c:pt idx="9">
                  <c:v>Switzerland</c:v>
                </c:pt>
                <c:pt idx="10">
                  <c:v>EU Median</c:v>
                </c:pt>
                <c:pt idx="11">
                  <c:v>Finland</c:v>
                </c:pt>
                <c:pt idx="12">
                  <c:v>Belgium</c:v>
                </c:pt>
                <c:pt idx="13">
                  <c:v>Portugal</c:v>
                </c:pt>
                <c:pt idx="14">
                  <c:v>Spain</c:v>
                </c:pt>
                <c:pt idx="15">
                  <c:v>Norway</c:v>
                </c:pt>
                <c:pt idx="16">
                  <c:v>Sweden</c:v>
                </c:pt>
                <c:pt idx="17">
                  <c:v>France</c:v>
                </c:pt>
                <c:pt idx="18">
                  <c:v>United Kingdom</c:v>
                </c:pt>
                <c:pt idx="19">
                  <c:v>Germany</c:v>
                </c:pt>
                <c:pt idx="20">
                  <c:v>Netherlands</c:v>
                </c:pt>
                <c:pt idx="21">
                  <c:v>Canada</c:v>
                </c:pt>
                <c:pt idx="22">
                  <c:v>United States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7.7541670405490024E-2</c:v>
                </c:pt>
                <c:pt idx="1">
                  <c:v>0.13106199445802019</c:v>
                </c:pt>
                <c:pt idx="2">
                  <c:v>0.18570804420543799</c:v>
                </c:pt>
                <c:pt idx="3">
                  <c:v>0.20579547081361291</c:v>
                </c:pt>
                <c:pt idx="4">
                  <c:v>0.22107965584231348</c:v>
                </c:pt>
                <c:pt idx="5">
                  <c:v>0.22141319360482947</c:v>
                </c:pt>
                <c:pt idx="6">
                  <c:v>0.24932278398951871</c:v>
                </c:pt>
                <c:pt idx="7">
                  <c:v>0.27042569610890677</c:v>
                </c:pt>
                <c:pt idx="8">
                  <c:v>0.27382448437695006</c:v>
                </c:pt>
                <c:pt idx="9">
                  <c:v>0.29387645675471419</c:v>
                </c:pt>
                <c:pt idx="10">
                  <c:v>0.29399999999999998</c:v>
                </c:pt>
                <c:pt idx="11">
                  <c:v>0.29390052915429937</c:v>
                </c:pt>
                <c:pt idx="12">
                  <c:v>0.35172111093627695</c:v>
                </c:pt>
                <c:pt idx="13">
                  <c:v>0.38871182811147853</c:v>
                </c:pt>
                <c:pt idx="14">
                  <c:v>0.40934639387758459</c:v>
                </c:pt>
                <c:pt idx="15">
                  <c:v>0.42827904890262608</c:v>
                </c:pt>
                <c:pt idx="16">
                  <c:v>0.4868673705708238</c:v>
                </c:pt>
                <c:pt idx="17">
                  <c:v>0.48953136362566918</c:v>
                </c:pt>
                <c:pt idx="18">
                  <c:v>0.61469569283588177</c:v>
                </c:pt>
                <c:pt idx="19">
                  <c:v>0.65723877554712673</c:v>
                </c:pt>
                <c:pt idx="20">
                  <c:v>0.7285698310582025</c:v>
                </c:pt>
                <c:pt idx="21">
                  <c:v>0.75</c:v>
                </c:pt>
                <c:pt idx="22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9-344A-AAB7-E41190036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91738592"/>
        <c:axId val="1991740272"/>
      </c:barChart>
      <c:catAx>
        <c:axId val="19917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91740272"/>
        <c:crosses val="autoZero"/>
        <c:auto val="1"/>
        <c:lblAlgn val="ctr"/>
        <c:lblOffset val="100"/>
        <c:noMultiLvlLbl val="0"/>
      </c:catAx>
      <c:valAx>
        <c:axId val="1991740272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991738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Generics (branded)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1" u="none" strike="noStrike" kern="1200" baseline="0">
                    <a:solidFill>
                      <a:schemeClr val="bg1"/>
                    </a:solidFill>
                    <a:latin typeface="Avenir Next Medium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38.799999999999997</c:v>
                </c:pt>
                <c:pt idx="1">
                  <c:v>28.6</c:v>
                </c:pt>
                <c:pt idx="2">
                  <c:v>29.9</c:v>
                </c:pt>
                <c:pt idx="3">
                  <c:v>32.799999999999997</c:v>
                </c:pt>
                <c:pt idx="4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9-AA42-9C5B-542853E42A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Generics (unbranded)</c:v>
                </c:pt>
              </c:strCache>
            </c:strRef>
          </c:tx>
          <c:spPr>
            <a:solidFill>
              <a:srgbClr val="9A958E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1" u="none" strike="noStrike" kern="1200" baseline="0">
                    <a:solidFill>
                      <a:schemeClr val="bg1"/>
                    </a:solidFill>
                    <a:latin typeface="Avenir Next Medium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51.8</c:v>
                </c:pt>
                <c:pt idx="1">
                  <c:v>55.4</c:v>
                </c:pt>
                <c:pt idx="2">
                  <c:v>46.5</c:v>
                </c:pt>
                <c:pt idx="3">
                  <c:v>51.1</c:v>
                </c:pt>
                <c:pt idx="4">
                  <c:v>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09-AA42-9C5B-542853E42A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Patented brands</c:v>
                </c:pt>
              </c:strCache>
            </c:strRef>
          </c:tx>
          <c:spPr>
            <a:solidFill>
              <a:srgbClr val="EB9000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chemeClr val="bg1"/>
                    </a:solidFill>
                    <a:latin typeface="Avenir Next Demi Bold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227.5</c:v>
                </c:pt>
                <c:pt idx="1">
                  <c:v>236</c:v>
                </c:pt>
                <c:pt idx="2">
                  <c:v>271.8</c:v>
                </c:pt>
                <c:pt idx="3">
                  <c:v>309.7</c:v>
                </c:pt>
                <c:pt idx="4">
                  <c:v>333.9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09-AA42-9C5B-542853E42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485263039"/>
        <c:axId val="485145935"/>
      </c:barChart>
      <c:catAx>
        <c:axId val="485263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5145935"/>
        <c:crosses val="autoZero"/>
        <c:auto val="1"/>
        <c:lblAlgn val="ctr"/>
        <c:lblOffset val="100"/>
        <c:noMultiLvlLbl val="0"/>
      </c:catAx>
      <c:valAx>
        <c:axId val="485145935"/>
        <c:scaling>
          <c:orientation val="minMax"/>
          <c:max val="375"/>
        </c:scaling>
        <c:delete val="1"/>
        <c:axPos val="l"/>
        <c:numFmt formatCode="&quot;$&quot;#,##0" sourceLinked="0"/>
        <c:majorTickMark val="out"/>
        <c:minorTickMark val="none"/>
        <c:tickLblPos val="nextTo"/>
        <c:crossAx val="485263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Avenir Next Demi Bold" panose="020B05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Small Molecules</c:v>
                </c:pt>
              </c:strCache>
            </c:strRef>
          </c:tx>
          <c:spPr>
            <a:solidFill>
              <a:srgbClr val="4272C5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1" u="none" strike="noStrike" kern="1200" baseline="0">
                    <a:solidFill>
                      <a:schemeClr val="bg1"/>
                    </a:solidFill>
                    <a:latin typeface="Avenir Next Medium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"$"#,##0.0</c:formatCode>
                <c:ptCount val="6"/>
                <c:pt idx="0">
                  <c:v>182.6</c:v>
                </c:pt>
                <c:pt idx="1">
                  <c:v>201.4</c:v>
                </c:pt>
                <c:pt idx="2">
                  <c:v>217.2</c:v>
                </c:pt>
                <c:pt idx="3">
                  <c:v>217</c:v>
                </c:pt>
                <c:pt idx="4">
                  <c:v>204.3</c:v>
                </c:pt>
                <c:pt idx="5">
                  <c:v>218.5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B-824F-BCF9-5A526DD3AD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Biologics</c:v>
                </c:pt>
              </c:strCache>
            </c:strRef>
          </c:tx>
          <c:spPr>
            <a:solidFill>
              <a:srgbClr val="EB9000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chemeClr val="bg1"/>
                    </a:solidFill>
                    <a:latin typeface="Avenir Next Demi Bold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"$"#,##0.0</c:formatCode>
                <c:ptCount val="6"/>
                <c:pt idx="0">
                  <c:v>76.900000000000006</c:v>
                </c:pt>
                <c:pt idx="1">
                  <c:v>83.9</c:v>
                </c:pt>
                <c:pt idx="2">
                  <c:v>94.4</c:v>
                </c:pt>
                <c:pt idx="3">
                  <c:v>106.7</c:v>
                </c:pt>
                <c:pt idx="4">
                  <c:v>120.1</c:v>
                </c:pt>
                <c:pt idx="5">
                  <c:v>125.5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B-824F-BCF9-5A526DD3A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485263039"/>
        <c:axId val="485145935"/>
      </c:barChart>
      <c:catAx>
        <c:axId val="485263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5145935"/>
        <c:crosses val="autoZero"/>
        <c:auto val="1"/>
        <c:lblAlgn val="ctr"/>
        <c:lblOffset val="100"/>
        <c:noMultiLvlLbl val="0"/>
      </c:catAx>
      <c:valAx>
        <c:axId val="485145935"/>
        <c:scaling>
          <c:orientation val="minMax"/>
          <c:max val="240"/>
        </c:scaling>
        <c:delete val="1"/>
        <c:axPos val="l"/>
        <c:numFmt formatCode="&quot;$&quot;#,##0" sourceLinked="0"/>
        <c:majorTickMark val="out"/>
        <c:minorTickMark val="none"/>
        <c:tickLblPos val="nextTo"/>
        <c:crossAx val="485263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Avenir Next Demi Bold" panose="020B05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2020E</c:v>
                </c:pt>
              </c:strCache>
            </c:strRef>
          </c:tx>
          <c:spPr>
            <a:ln w="25400">
              <a:solidFill>
                <a:srgbClr val="010A43"/>
              </a:solidFill>
            </a:ln>
          </c:spPr>
          <c:dPt>
            <c:idx val="0"/>
            <c:bubble3D val="0"/>
            <c:spPr>
              <a:solidFill>
                <a:srgbClr val="EB9000"/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5E-9E40-841E-3AEA431C3BF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5E-9E40-841E-3AEA431C3BFA}"/>
              </c:ext>
            </c:extLst>
          </c:dPt>
          <c:dPt>
            <c:idx val="2"/>
            <c:bubble3D val="0"/>
            <c:spPr>
              <a:solidFill>
                <a:srgbClr val="4272C5"/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5E-9E40-841E-3AEA431C3BF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5E-9E40-841E-3AEA431C3BFA}"/>
              </c:ext>
            </c:extLst>
          </c:dPt>
          <c:dPt>
            <c:idx val="4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5E-9E40-841E-3AEA431C3BFA}"/>
              </c:ext>
            </c:extLst>
          </c:dPt>
          <c:dPt>
            <c:idx val="5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5E-9E40-841E-3AEA431C3BFA}"/>
              </c:ext>
            </c:extLst>
          </c:dPt>
          <c:dLbls>
            <c:dLbl>
              <c:idx val="0"/>
              <c:layout>
                <c:manualLayout>
                  <c:x val="2.2970063841795223E-3"/>
                  <c:y val="1.14449618613598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D30B4C1F-21A5-3449-8C55-1853527AF120}" type="CATEGORYNAME">
                      <a:rPr lang="en-US" sz="1600" b="1" i="0" u="none" strike="noStrike" kern="1200" baseline="0" smtClean="0">
                        <a:solidFill>
                          <a:prstClr val="white"/>
                        </a:solidFill>
                        <a:latin typeface="Avenir Next" panose="020B0503020202020204" pitchFamily="34" charset="0"/>
                      </a:rPr>
                      <a:pPr>
                        <a:defRPr sz="1600" b="1" i="0" u="none" strike="noStrike" kern="1200" baseline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600" b="1" i="0" u="none" strike="noStrike" kern="1200" baseline="0" dirty="0">
                        <a:solidFill>
                          <a:prstClr val="white"/>
                        </a:solidFill>
                        <a:latin typeface="Avenir Next" panose="020B0503020202020204" pitchFamily="34" charset="0"/>
                      </a:rPr>
                      <a:t> </a:t>
                    </a:r>
                  </a:p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>
                        <a:solidFill>
                          <a:prstClr val="white"/>
                        </a:solidFill>
                        <a:latin typeface="Avenir Next" panose="020B0503020202020204" pitchFamily="34" charset="0"/>
                      </a:rPr>
                      <a:t>$176B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834036576052416"/>
                      <c:h val="0.15193140211842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5E-9E40-841E-3AEA431C3BF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venir Next Demi Bold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75E-9E40-841E-3AEA431C3BFA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Avenir Next Demi Bold" panose="020B0503020202020204" pitchFamily="34" charset="0"/>
                        <a:ea typeface="+mn-ea"/>
                        <a:cs typeface="+mn-cs"/>
                      </a:defRPr>
                    </a:pPr>
                    <a:fld id="{05D3DF25-DE60-5548-B880-94DA84B56F81}" type="CATEGORYNAME">
                      <a:rPr lang="en-US" sz="1600" b="1" i="0" u="none" strike="noStrike" kern="1200" baseline="0" smtClean="0">
                        <a:solidFill>
                          <a:prstClr val="white"/>
                        </a:solidFill>
                        <a:latin typeface="Avenir Next Demi Bold" panose="020B0503020202020204" pitchFamily="34" charset="0"/>
                      </a:rPr>
                      <a:pPr>
                        <a:defRPr sz="1600" b="1" i="0" u="none" strike="noStrike" kern="1200" baseline="0">
                          <a:solidFill>
                            <a:schemeClr val="bg1"/>
                          </a:solidFill>
                          <a:latin typeface="Avenir Next Demi Bold" panose="020B05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600" b="1" i="0" u="none" strike="noStrike" kern="1200" baseline="0" dirty="0">
                        <a:solidFill>
                          <a:prstClr val="white"/>
                        </a:solidFill>
                        <a:latin typeface="Avenir Next Demi Bold" panose="020B0503020202020204" pitchFamily="34" charset="0"/>
                      </a:rPr>
                      <a:t> $379B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75E-9E40-841E-3AEA431C3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venir Next Demi Bold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3"/>
                <c:pt idx="0">
                  <c:v>Orphan Drugs</c:v>
                </c:pt>
                <c:pt idx="2">
                  <c:v>Non-Orphan Drugs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&quot;$&quot;#,##0_);[Red]\(&quot;$&quot;#,##0\)">
                  <c:v>176</c:v>
                </c:pt>
                <c:pt idx="2" formatCode="&quot;$&quot;#,##0_);[Red]\(&quot;$&quot;#,##0\)">
                  <c:v>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5E-9E40-841E-3AEA431C3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ln w="25400">
              <a:solidFill>
                <a:srgbClr val="010A43"/>
              </a:solidFill>
            </a:ln>
          </c:spPr>
          <c:dPt>
            <c:idx val="0"/>
            <c:bubble3D val="0"/>
            <c:spPr>
              <a:solidFill>
                <a:srgbClr val="EB9000"/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E1-1948-AF5A-DCA35B559920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E1-1948-AF5A-DCA35B55992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E1-1948-AF5A-DCA35B559920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rgbClr val="010A4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DE1-1948-AF5A-DCA35B559920}"/>
              </c:ext>
            </c:extLst>
          </c:dPt>
          <c:dLbls>
            <c:dLbl>
              <c:idx val="0"/>
              <c:layout>
                <c:manualLayout>
                  <c:x val="7.7593371333966252E-3"/>
                  <c:y val="6.86000208094805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D30B4C1F-21A5-3449-8C55-1853527AF120}" type="CATEGORYNAME">
                      <a:rPr lang="en-US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venir Next" panose="020B0503020202020204" pitchFamily="34" charset="0"/>
                        <a:ea typeface="+mn-ea"/>
                        <a:cs typeface="+mn-cs"/>
                      </a:defRPr>
                    </a:pPr>
                    <a:fld id="{F3AE8696-71DC-E247-938D-C3CA464CA8D6}" type="VALUE">
                      <a:rPr lang="en-US" baseline="0" smtClean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aseline="0" dirty="0"/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819610814439726"/>
                      <c:h val="0.199518734946468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DE1-1948-AF5A-DCA35B55992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venir Next Demi Bold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DE1-1948-AF5A-DCA35B55992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venir Next Demi Bold" panose="020B0503020202020204" pitchFamily="34" charset="0"/>
                        <a:ea typeface="+mn-ea"/>
                        <a:cs typeface="+mn-cs"/>
                      </a:defRPr>
                    </a:pPr>
                    <a:fld id="{05D3DF25-DE60-5548-B880-94DA84B56F81}" type="CATEGORYNAME">
                      <a:rPr lang="en-US" sz="140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Avenir Next Demi Bold" panose="020B0503020202020204" pitchFamily="34" charset="0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400" baseline="0" dirty="0"/>
                      <a:t> </a:t>
                    </a:r>
                    <a:fld id="{4B2BA6CF-05C9-2E49-AF92-8923E1DA7B40}" type="VALUE">
                      <a:rPr lang="en-US" sz="1400" baseline="0" smtClean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latin typeface="Avenir Next Demi Bold" panose="020B0503020202020204" pitchFamily="34" charset="0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sz="1400" baseline="0" dirty="0"/>
                      <a:t>B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DE1-1948-AF5A-DCA35B55992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Avenir Next Demi Bold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DDE1-1948-AF5A-DCA35B559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venir Next Demi Bold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Orphan Drugs</c:v>
                </c:pt>
                <c:pt idx="2">
                  <c:v>Non-Orphan Drugs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&quot;$&quot;#,##0">
                  <c:v>107</c:v>
                </c:pt>
                <c:pt idx="2" formatCode="&quot;$&quot;#,##0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1-1948-AF5A-DCA35B559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5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5561398702044E-2"/>
          <c:y val="7.8232547463132143E-2"/>
          <c:w val="0.95803073465240984"/>
          <c:h val="0.73455271926997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4272C5"/>
            </a:solidFill>
            <a:ln>
              <a:noFill/>
            </a:ln>
            <a:effectLst/>
          </c:spPr>
          <c:invertIfNegative val="0"/>
          <c:dPt>
            <c:idx val="22"/>
            <c:invertIfNegative val="0"/>
            <c:bubble3D val="0"/>
            <c:spPr>
              <a:solidFill>
                <a:srgbClr val="EB900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E9-344A-AAB7-E41190036B72}"/>
              </c:ext>
            </c:extLst>
          </c:dPt>
          <c:dLbls>
            <c:dLbl>
              <c:idx val="22"/>
              <c:numFmt formatCode="&quot;$&quot;#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bg1"/>
                      </a:solidFill>
                      <a:latin typeface="Avenir Next Demi Bold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9E9-344A-AAB7-E41190036B72}"/>
                </c:ext>
              </c:extLst>
            </c:dLbl>
            <c:numFmt formatCode="&quot;$&quot;#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/>
                    </a:solidFill>
                    <a:latin typeface="Avenir Next Ultra Light" panose="020B0203020202020204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Denmark</c:v>
                </c:pt>
                <c:pt idx="1">
                  <c:v>Portugal</c:v>
                </c:pt>
                <c:pt idx="2">
                  <c:v>Netherlands</c:v>
                </c:pt>
                <c:pt idx="3">
                  <c:v>Norway</c:v>
                </c:pt>
                <c:pt idx="4">
                  <c:v>United Kingdom</c:v>
                </c:pt>
                <c:pt idx="5">
                  <c:v>Finland</c:v>
                </c:pt>
                <c:pt idx="6">
                  <c:v>Iceland</c:v>
                </c:pt>
                <c:pt idx="7">
                  <c:v>Sweden</c:v>
                </c:pt>
                <c:pt idx="8">
                  <c:v>South Korea</c:v>
                </c:pt>
                <c:pt idx="9">
                  <c:v>Spain</c:v>
                </c:pt>
                <c:pt idx="10">
                  <c:v>Italy</c:v>
                </c:pt>
                <c:pt idx="11">
                  <c:v>Greece</c:v>
                </c:pt>
                <c:pt idx="12">
                  <c:v>Luxembourg</c:v>
                </c:pt>
                <c:pt idx="13">
                  <c:v>Austria</c:v>
                </c:pt>
                <c:pt idx="14">
                  <c:v>Australia</c:v>
                </c:pt>
                <c:pt idx="15">
                  <c:v>Belgium</c:v>
                </c:pt>
                <c:pt idx="16">
                  <c:v>Ireland</c:v>
                </c:pt>
                <c:pt idx="17">
                  <c:v>France</c:v>
                </c:pt>
                <c:pt idx="18">
                  <c:v>Germany</c:v>
                </c:pt>
                <c:pt idx="19">
                  <c:v>Canada</c:v>
                </c:pt>
                <c:pt idx="20">
                  <c:v>Japan</c:v>
                </c:pt>
                <c:pt idx="21">
                  <c:v>Switzerland</c:v>
                </c:pt>
                <c:pt idx="22">
                  <c:v>United States</c:v>
                </c:pt>
              </c:strCache>
            </c:strRef>
          </c:cat>
          <c:val>
            <c:numRef>
              <c:f>Sheet1!$B$2:$B$24</c:f>
              <c:numCache>
                <c:formatCode>"$"#,##0</c:formatCode>
                <c:ptCount val="23"/>
                <c:pt idx="0">
                  <c:v>334</c:v>
                </c:pt>
                <c:pt idx="1">
                  <c:v>399</c:v>
                </c:pt>
                <c:pt idx="2">
                  <c:v>406</c:v>
                </c:pt>
                <c:pt idx="3">
                  <c:v>461</c:v>
                </c:pt>
                <c:pt idx="4">
                  <c:v>478</c:v>
                </c:pt>
                <c:pt idx="5">
                  <c:v>485</c:v>
                </c:pt>
                <c:pt idx="6">
                  <c:v>491</c:v>
                </c:pt>
                <c:pt idx="7">
                  <c:v>509</c:v>
                </c:pt>
                <c:pt idx="8">
                  <c:v>514</c:v>
                </c:pt>
                <c:pt idx="9">
                  <c:v>549</c:v>
                </c:pt>
                <c:pt idx="10">
                  <c:v>551</c:v>
                </c:pt>
                <c:pt idx="11">
                  <c:v>567</c:v>
                </c:pt>
                <c:pt idx="12">
                  <c:v>581</c:v>
                </c:pt>
                <c:pt idx="13">
                  <c:v>614</c:v>
                </c:pt>
                <c:pt idx="14">
                  <c:v>619</c:v>
                </c:pt>
                <c:pt idx="15">
                  <c:v>643</c:v>
                </c:pt>
                <c:pt idx="16">
                  <c:v>643</c:v>
                </c:pt>
                <c:pt idx="17">
                  <c:v>668</c:v>
                </c:pt>
                <c:pt idx="18">
                  <c:v>742</c:v>
                </c:pt>
                <c:pt idx="19">
                  <c:v>794</c:v>
                </c:pt>
                <c:pt idx="20">
                  <c:v>798</c:v>
                </c:pt>
                <c:pt idx="21">
                  <c:v>968</c:v>
                </c:pt>
                <c:pt idx="22">
                  <c:v>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9-344A-AAB7-E41190036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91738592"/>
        <c:axId val="1991740272"/>
      </c:barChart>
      <c:catAx>
        <c:axId val="19917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91740272"/>
        <c:crosses val="autoZero"/>
        <c:auto val="1"/>
        <c:lblAlgn val="ctr"/>
        <c:lblOffset val="100"/>
        <c:noMultiLvlLbl val="0"/>
      </c:catAx>
      <c:valAx>
        <c:axId val="1991740272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991738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5561398702044E-2"/>
          <c:y val="7.8232547463132143E-2"/>
          <c:w val="0.95803073465240984"/>
          <c:h val="0.734552719269976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4272C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B900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216-144A-BF23-581E6198F378}"/>
              </c:ext>
            </c:extLst>
          </c:dPt>
          <c:dPt>
            <c:idx val="2"/>
            <c:invertIfNegative val="0"/>
            <c:bubble3D val="0"/>
            <c:spPr>
              <a:solidFill>
                <a:srgbClr val="EB900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6-144A-BF23-581E6198F378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4E-E54D-8537-5EEC9A878072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4E-E54D-8537-5EEC9A878072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14E-E54D-8537-5EEC9A878072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4E-E54D-8537-5EEC9A878072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14E-E54D-8537-5EEC9A878072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4E-E54D-8537-5EEC9A87807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14E-E54D-8537-5EEC9A878072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4E-E54D-8537-5EEC9A878072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14E-E54D-8537-5EEC9A878072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4E-E54D-8537-5EEC9A878072}"/>
              </c:ext>
            </c:extLst>
          </c:dPt>
          <c:dPt>
            <c:idx val="1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14E-E54D-8537-5EEC9A878072}"/>
              </c:ext>
            </c:extLst>
          </c:dPt>
          <c:dPt>
            <c:idx val="1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4E-E54D-8537-5EEC9A878072}"/>
              </c:ext>
            </c:extLst>
          </c:dPt>
          <c:dPt>
            <c:idx val="21"/>
            <c:invertIfNegative val="0"/>
            <c:bubble3D val="0"/>
            <c:spPr>
              <a:solidFill>
                <a:srgbClr val="EB900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16-144A-BF23-581E6198F378}"/>
              </c:ext>
            </c:extLst>
          </c:dPt>
          <c:dPt>
            <c:idx val="22"/>
            <c:invertIfNegative val="0"/>
            <c:bubble3D val="0"/>
            <c:spPr>
              <a:solidFill>
                <a:srgbClr val="5A29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E9-344A-AAB7-E41190036B72}"/>
              </c:ext>
            </c:extLst>
          </c:dPt>
          <c:dLbls>
            <c:dLbl>
              <c:idx val="0"/>
              <c:numFmt formatCode="&quot;$&quot;#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baseline="0">
                      <a:solidFill>
                        <a:schemeClr val="bg1"/>
                      </a:solidFill>
                      <a:latin typeface="Avenir Next Demi Bold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216-144A-BF23-581E6198F378}"/>
                </c:ext>
              </c:extLst>
            </c:dLbl>
            <c:dLbl>
              <c:idx val="1"/>
              <c:numFmt formatCode="&quot;$&quot;#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1" u="none" strike="noStrike" kern="1200" baseline="0">
                      <a:solidFill>
                        <a:schemeClr val="bg1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7E9E-924F-8030-F599240CA81D}"/>
                </c:ext>
              </c:extLst>
            </c:dLbl>
            <c:dLbl>
              <c:idx val="2"/>
              <c:numFmt formatCode="&quot;$&quot;#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baseline="0">
                      <a:solidFill>
                        <a:schemeClr val="bg1"/>
                      </a:solidFill>
                      <a:latin typeface="Avenir Next Demi Bold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216-144A-BF23-581E6198F378}"/>
                </c:ext>
              </c:extLst>
            </c:dLbl>
            <c:dLbl>
              <c:idx val="13"/>
              <c:numFmt formatCode="&quot;$&quot;#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1" u="none" strike="noStrike" kern="1200" baseline="0">
                      <a:solidFill>
                        <a:schemeClr val="bg1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7E9E-924F-8030-F599240CA81D}"/>
                </c:ext>
              </c:extLst>
            </c:dLbl>
            <c:dLbl>
              <c:idx val="15"/>
              <c:numFmt formatCode="&quot;$&quot;#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1" u="none" strike="noStrike" kern="1200" baseline="0">
                      <a:solidFill>
                        <a:schemeClr val="bg1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7E9E-924F-8030-F599240CA81D}"/>
                </c:ext>
              </c:extLst>
            </c:dLbl>
            <c:dLbl>
              <c:idx val="16"/>
              <c:numFmt formatCode="&quot;$&quot;#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1" u="none" strike="noStrike" kern="1200" baseline="0">
                      <a:solidFill>
                        <a:schemeClr val="bg1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7E9E-924F-8030-F599240CA81D}"/>
                </c:ext>
              </c:extLst>
            </c:dLbl>
            <c:dLbl>
              <c:idx val="17"/>
              <c:numFmt formatCode="&quot;$&quot;#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1" u="none" strike="noStrike" kern="1200" baseline="0">
                      <a:solidFill>
                        <a:schemeClr val="bg1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7E9E-924F-8030-F599240CA81D}"/>
                </c:ext>
              </c:extLst>
            </c:dLbl>
            <c:dLbl>
              <c:idx val="18"/>
              <c:numFmt formatCode="&quot;$&quot;#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1" u="none" strike="noStrike" kern="1200" baseline="0">
                      <a:solidFill>
                        <a:schemeClr val="bg1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7E9E-924F-8030-F599240CA81D}"/>
                </c:ext>
              </c:extLst>
            </c:dLbl>
            <c:dLbl>
              <c:idx val="20"/>
              <c:numFmt formatCode="&quot;$&quot;#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1" u="none" strike="noStrike" kern="1200" baseline="0">
                      <a:solidFill>
                        <a:schemeClr val="bg1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7E9E-924F-8030-F599240CA81D}"/>
                </c:ext>
              </c:extLst>
            </c:dLbl>
            <c:dLbl>
              <c:idx val="21"/>
              <c:numFmt formatCode="&quot;$&quot;#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baseline="0">
                      <a:solidFill>
                        <a:schemeClr val="bg1"/>
                      </a:solidFill>
                      <a:latin typeface="Avenir Next Demi Bold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216-144A-BF23-581E6198F378}"/>
                </c:ext>
              </c:extLst>
            </c:dLbl>
            <c:dLbl>
              <c:idx val="22"/>
              <c:numFmt formatCode="&quot;$&quot;###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1" u="none" strike="noStrike" kern="1200" baseline="0">
                      <a:solidFill>
                        <a:schemeClr val="bg1"/>
                      </a:solidFill>
                      <a:latin typeface="Avenir Next Ultra Light" panose="020B0203020202020204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9E9-344A-AAB7-E41190036B72}"/>
                </c:ext>
              </c:extLst>
            </c:dLbl>
            <c:numFmt formatCode="&quot;$&quot;#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/>
                    </a:solidFill>
                    <a:latin typeface="Avenir Next Ultra Light" panose="020B0203020202020204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Denmark</c:v>
                </c:pt>
                <c:pt idx="1">
                  <c:v>Portugal</c:v>
                </c:pt>
                <c:pt idx="2">
                  <c:v>Netherlands</c:v>
                </c:pt>
                <c:pt idx="3">
                  <c:v>Norway</c:v>
                </c:pt>
                <c:pt idx="4">
                  <c:v>United Kingdom</c:v>
                </c:pt>
                <c:pt idx="5">
                  <c:v>Finland</c:v>
                </c:pt>
                <c:pt idx="6">
                  <c:v>Iceland</c:v>
                </c:pt>
                <c:pt idx="7">
                  <c:v>Sweden</c:v>
                </c:pt>
                <c:pt idx="8">
                  <c:v>South Korea</c:v>
                </c:pt>
                <c:pt idx="9">
                  <c:v>Spain</c:v>
                </c:pt>
                <c:pt idx="10">
                  <c:v>Italy</c:v>
                </c:pt>
                <c:pt idx="11">
                  <c:v>Greece</c:v>
                </c:pt>
                <c:pt idx="12">
                  <c:v>Luxembourg</c:v>
                </c:pt>
                <c:pt idx="13">
                  <c:v>Austria</c:v>
                </c:pt>
                <c:pt idx="14">
                  <c:v>Australia</c:v>
                </c:pt>
                <c:pt idx="15">
                  <c:v>Belgium</c:v>
                </c:pt>
                <c:pt idx="16">
                  <c:v>Ireland</c:v>
                </c:pt>
                <c:pt idx="17">
                  <c:v>France</c:v>
                </c:pt>
                <c:pt idx="18">
                  <c:v>Germany</c:v>
                </c:pt>
                <c:pt idx="19">
                  <c:v>Canada</c:v>
                </c:pt>
                <c:pt idx="20">
                  <c:v>Japan</c:v>
                </c:pt>
                <c:pt idx="21">
                  <c:v>Switzerland</c:v>
                </c:pt>
                <c:pt idx="22">
                  <c:v>United States</c:v>
                </c:pt>
              </c:strCache>
            </c:strRef>
          </c:cat>
          <c:val>
            <c:numRef>
              <c:f>Sheet1!$B$2:$B$24</c:f>
              <c:numCache>
                <c:formatCode>"$"#,##0</c:formatCode>
                <c:ptCount val="23"/>
                <c:pt idx="0">
                  <c:v>334</c:v>
                </c:pt>
                <c:pt idx="1">
                  <c:v>399</c:v>
                </c:pt>
                <c:pt idx="2">
                  <c:v>406</c:v>
                </c:pt>
                <c:pt idx="3">
                  <c:v>461</c:v>
                </c:pt>
                <c:pt idx="4">
                  <c:v>478</c:v>
                </c:pt>
                <c:pt idx="5">
                  <c:v>485</c:v>
                </c:pt>
                <c:pt idx="6">
                  <c:v>491</c:v>
                </c:pt>
                <c:pt idx="7">
                  <c:v>509</c:v>
                </c:pt>
                <c:pt idx="8">
                  <c:v>514</c:v>
                </c:pt>
                <c:pt idx="9">
                  <c:v>549</c:v>
                </c:pt>
                <c:pt idx="10">
                  <c:v>551</c:v>
                </c:pt>
                <c:pt idx="11">
                  <c:v>567</c:v>
                </c:pt>
                <c:pt idx="12">
                  <c:v>581</c:v>
                </c:pt>
                <c:pt idx="13">
                  <c:v>614</c:v>
                </c:pt>
                <c:pt idx="14">
                  <c:v>619</c:v>
                </c:pt>
                <c:pt idx="15">
                  <c:v>643</c:v>
                </c:pt>
                <c:pt idx="16">
                  <c:v>643</c:v>
                </c:pt>
                <c:pt idx="17">
                  <c:v>668</c:v>
                </c:pt>
                <c:pt idx="18">
                  <c:v>742</c:v>
                </c:pt>
                <c:pt idx="19">
                  <c:v>794</c:v>
                </c:pt>
                <c:pt idx="20">
                  <c:v>798</c:v>
                </c:pt>
                <c:pt idx="21">
                  <c:v>968</c:v>
                </c:pt>
                <c:pt idx="22">
                  <c:v>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9-344A-AAB7-E41190036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991738592"/>
        <c:axId val="1991740272"/>
      </c:barChart>
      <c:catAx>
        <c:axId val="19917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Avenir Next Demi Bold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91740272"/>
        <c:crosses val="autoZero"/>
        <c:auto val="1"/>
        <c:lblAlgn val="ctr"/>
        <c:lblOffset val="100"/>
        <c:noMultiLvlLbl val="0"/>
      </c:catAx>
      <c:valAx>
        <c:axId val="1991740272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extTo"/>
        <c:crossAx val="1991738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D249-B52E-B849-ABE7-7F3E69E675FC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B7881-28E5-CC4C-9E09-1A827373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B7881-28E5-CC4C-9E09-1A827373B6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3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B1ED-FE51-D543-88BC-C554B1CA8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5132C-70FF-8542-BB2C-87E780389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68523-BB84-1541-AFC5-235DF01F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4D-D7FB-874E-A6EE-D58434CD15F3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66542-2438-9B4A-A29E-29F3F318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45A8-CF42-E148-AF81-90D318B9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EB2AD-FFCF-6846-8895-A1AD12E9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F861-265E-594B-8411-1BF2067B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1EBB9-2749-8749-8618-647E83A99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03B48-DCE4-7B48-9646-E910A20C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4D-D7FB-874E-A6EE-D58434CD15F3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D6643-C30E-084F-9488-72D27A65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22807-686F-8141-8AA2-4C9D3C72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EB2AD-FFCF-6846-8895-A1AD12E9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0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B8915C-9919-B342-98F2-FFC2C3A8B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2F404-6EA8-BD48-9777-22BFBA3C1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4BC92-642A-5942-A30B-74E87253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4D-D7FB-874E-A6EE-D58434CD15F3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B7C15-202E-0D4A-B04D-F32BE6DC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D98B4-63D4-C541-BD06-44FC6EB3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EB2AD-FFCF-6846-8895-A1AD12E9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6771-F8A1-1248-9E7B-C74076FB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03" y="365126"/>
            <a:ext cx="11130890" cy="617514"/>
          </a:xfrm>
        </p:spPr>
        <p:txBody>
          <a:bodyPr>
            <a:noAutofit/>
          </a:bodyPr>
          <a:lstStyle>
            <a:lvl1pPr>
              <a:defRPr sz="37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FA88-0C60-7845-8EA0-C01B9E538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03" y="1173707"/>
            <a:ext cx="11130890" cy="5003256"/>
          </a:xfrm>
        </p:spPr>
        <p:txBody>
          <a:bodyPr/>
          <a:lstStyle>
            <a:lvl1pPr>
              <a:defRPr spc="30" baseline="0"/>
            </a:lvl1pPr>
            <a:lvl2pPr>
              <a:defRPr spc="30" baseline="0"/>
            </a:lvl2pPr>
            <a:lvl3pPr>
              <a:defRPr spc="30" baseline="0"/>
            </a:lvl3pPr>
            <a:lvl4pPr>
              <a:defRPr spc="30" baseline="0"/>
            </a:lvl4pPr>
            <a:lvl5pPr>
              <a:defRPr spc="3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116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68F6-B4D7-6146-85F9-88A302DD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A6A58-5A50-6F49-9CF0-28EE7D1EF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695F3-5039-EE49-AB10-B4962031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4D-D7FB-874E-A6EE-D58434CD15F3}" type="datetimeFigureOut">
              <a:rPr lang="en-US" smtClean="0"/>
              <a:t>5/22/19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2F5DB-AD2F-A341-AA30-7D66641B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3EB6A-74E6-A94E-A94E-964D4463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EB2AD-FFCF-6846-8895-A1AD12E9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3843-95E3-474D-9D7B-F062DFE6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D375-7BE1-DF46-942A-4CDA862A3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40CBE-32C8-6F48-AAE6-54C3B23EC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5D907-3169-F543-94EE-ADAC1CF9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4D-D7FB-874E-A6EE-D58434CD15F3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2556F-553D-CF41-84EC-125CB816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0D6C3-9467-514B-936F-CD1B6CED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EB2AD-FFCF-6846-8895-A1AD12E9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382B-13E1-5149-B785-6533EA8F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0DB4-EBA0-1B4D-99E3-8A277D750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0DCE9-5806-2248-A03C-16EEFAC31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E86D6-DACB-2041-A509-8D6F9B747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DBA4B-8FE1-2146-8ED7-7CA636C41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BB2513-2C50-2247-BAE0-AAC90745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4D-D7FB-874E-A6EE-D58434CD15F3}" type="datetimeFigureOut">
              <a:rPr lang="en-US" smtClean="0"/>
              <a:t>5/22/19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10BA5-5321-FD43-8153-DC5F97B5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2A7E47-E17A-6349-BA4F-66D1E52D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EB2AD-FFCF-6846-8895-A1AD12E9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6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7A85-178F-4941-A890-F66B492C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CDEDB-779D-834E-9CC6-DEA460A8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4D-D7FB-874E-A6EE-D58434CD15F3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998EE-604E-1A41-B6DA-54537ECD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E2E95-C6F3-044F-B773-51AE43DF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EB2AD-FFCF-6846-8895-A1AD12E9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24BBA-B7CB-1043-BEDD-226988D7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4D-D7FB-874E-A6EE-D58434CD15F3}" type="datetimeFigureOut">
              <a:rPr lang="en-US" smtClean="0"/>
              <a:t>5/22/19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48A9C-D323-2F4B-BE4D-566D5AE8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3946D-D844-A04E-9FDE-8B8866BF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EB2AD-FFCF-6846-8895-A1AD12E9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4960-A19C-6748-A8CE-BF5A828FE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922A3-A931-214B-A2D6-FB9E0623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54E24-5807-DA43-BE43-3EE905032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6B380-FF6D-1449-B92A-0FF34AF0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4D-D7FB-874E-A6EE-D58434CD15F3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17DB7-B9FA-C74B-863A-C26E4141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8271E-0C34-9541-BF0D-F73B238C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EB2AD-FFCF-6846-8895-A1AD12E9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7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B8F4-1A12-3446-AB11-5008C78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50EE6-BC50-8C45-939C-1061889F4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E8ED5-EC3E-2C45-98AB-F3C01EB0B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FCE7F-0214-2946-9E9E-0521D009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1D4D-D7FB-874E-A6EE-D58434CD15F3}" type="datetimeFigureOut">
              <a:rPr lang="en-US" smtClean="0"/>
              <a:t>5/22/19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E19C2-0121-394D-9F5B-0B0FD0F3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1B2F9-70DD-2248-BCF9-BF37E63F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2EB2AD-FFCF-6846-8895-A1AD12E90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6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333C60-8938-DA43-9A06-0BD31327A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E3EE8-2B92-C14C-BCD9-7D728E4CE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3707"/>
            <a:ext cx="10515600" cy="500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6C6C0-B393-3246-9677-E7DA681D7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166" y="6424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9A958E"/>
                </a:solidFill>
                <a:latin typeface="Avenir Next" panose="020B05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6FD26-FAD6-2D42-9544-9815C9B5B3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47758" y="6482048"/>
            <a:ext cx="787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5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Avenir Next Condensed Demi Bold" panose="020B0506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9559EB7-174E-D249-8B8D-75E64116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717" y="-3249306"/>
            <a:ext cx="13526505" cy="1010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8B47E8-E7E4-6941-A151-1DD01EF0D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49" y="621944"/>
            <a:ext cx="2466340" cy="48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CB85A3F-4F2D-5849-AE6B-D05DEAE2393F}"/>
              </a:ext>
            </a:extLst>
          </p:cNvPr>
          <p:cNvSpPr/>
          <p:nvPr/>
        </p:nvSpPr>
        <p:spPr>
          <a:xfrm>
            <a:off x="569605" y="5220393"/>
            <a:ext cx="9826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venir Next Condensed Demi Bold" panose="020B0506020202020204" pitchFamily="34" charset="0"/>
              </a:rPr>
              <a:t>AVIK ROY / @AVIK</a:t>
            </a:r>
          </a:p>
          <a:p>
            <a:r>
              <a:rPr lang="en-US" spc="100" dirty="0">
                <a:solidFill>
                  <a:schemeClr val="bg1"/>
                </a:solidFill>
                <a:latin typeface="Avenir Next" panose="020B0503020202020204" pitchFamily="34" charset="0"/>
              </a:rPr>
              <a:t>PRESIDENT, THE FOUNDATION FOR RESEARCH ON EQUAL OPPORTUNITY</a:t>
            </a:r>
          </a:p>
          <a:p>
            <a:r>
              <a:rPr lang="en-US" spc="100" dirty="0">
                <a:solidFill>
                  <a:schemeClr val="bg1"/>
                </a:solidFill>
                <a:latin typeface="Avenir Next" panose="020B0503020202020204" pitchFamily="34" charset="0"/>
              </a:rPr>
              <a:t>AROY@FREOPP.ORG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38C30-E04B-F644-8418-ED0A61F4C45C}"/>
              </a:ext>
            </a:extLst>
          </p:cNvPr>
          <p:cNvSpPr txBox="1"/>
          <p:nvPr/>
        </p:nvSpPr>
        <p:spPr>
          <a:xfrm>
            <a:off x="2705477" y="3034916"/>
            <a:ext cx="8901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Avenir Next Medium" panose="020B0503020202020204" pitchFamily="34" charset="0"/>
              </a:rPr>
              <a:t>Affordable Health Care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Avenir Next Medium" panose="020B0503020202020204" pitchFamily="34" charset="0"/>
              </a:rPr>
              <a:t>For Every Generation</a:t>
            </a:r>
          </a:p>
        </p:txBody>
      </p:sp>
    </p:spTree>
    <p:extLst>
      <p:ext uri="{BB962C8B-B14F-4D97-AF65-F5344CB8AC3E}">
        <p14:creationId xmlns:p14="http://schemas.microsoft.com/office/powerpoint/2010/main" val="4083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0B8D30-67B7-EF47-8003-C7B6C6084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717" y="-3249306"/>
            <a:ext cx="13526505" cy="10107306"/>
          </a:xfrm>
          <a:prstGeom prst="rect">
            <a:avLst/>
          </a:prstGeom>
        </p:spPr>
      </p:pic>
      <p:pic>
        <p:nvPicPr>
          <p:cNvPr id="8" name="The Competition Prescription (cover).png" descr="The Competition Prescription (cover).png">
            <a:extLst>
              <a:ext uri="{FF2B5EF4-FFF2-40B4-BE49-F238E27FC236}">
                <a16:creationId xmlns:a16="http://schemas.microsoft.com/office/drawing/2014/main" id="{C442D9A9-3F13-2841-BADE-F007DDCC6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48" y="334015"/>
            <a:ext cx="4775521" cy="6189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3ED5D6-06D2-D24D-9162-B8A93F8B7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776" y="334015"/>
            <a:ext cx="3969176" cy="61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9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B44F-B16F-9845-9EFD-AA149E03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Medicare part b is not a ‘free market’ for </a:t>
            </a:r>
            <a:r>
              <a:rPr lang="en-US" dirty="0" err="1"/>
              <a:t>rx</a:t>
            </a:r>
            <a:r>
              <a:rPr lang="en-US" dirty="0"/>
              <a:t> drugs</a:t>
            </a:r>
            <a:endParaRPr lang="en-US" sz="37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B65C-E198-874A-BC36-4EA0CCD3D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03" y="1310185"/>
            <a:ext cx="11130890" cy="48667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Docs get a </a:t>
            </a:r>
            <a:r>
              <a:rPr lang="en-US" b="1" dirty="0">
                <a:solidFill>
                  <a:srgbClr val="EB9004"/>
                </a:solidFill>
                <a:latin typeface="Avenir Next Demi Bold" panose="020B0503020202020204" pitchFamily="34" charset="0"/>
              </a:rPr>
              <a:t>6% commission </a:t>
            </a:r>
            <a:r>
              <a:rPr lang="en-US" dirty="0"/>
              <a:t>(ASP+6), incentivizing them to prescribe drugs with the highest prices, regardless of benefit</a:t>
            </a:r>
          </a:p>
          <a:p>
            <a:pPr>
              <a:lnSpc>
                <a:spcPct val="120000"/>
              </a:lnSpc>
            </a:pPr>
            <a:r>
              <a:rPr lang="en-US" dirty="0"/>
              <a:t>Medicare required by law to pay for nearly all FDA-approved physician-administered drugs, </a:t>
            </a:r>
            <a:r>
              <a:rPr lang="en-US" b="1" dirty="0">
                <a:solidFill>
                  <a:srgbClr val="EB9004"/>
                </a:solidFill>
                <a:latin typeface="Avenir Next Demi Bold" panose="020B0503020202020204" pitchFamily="34" charset="0"/>
              </a:rPr>
              <a:t>regardless of their price or value</a:t>
            </a:r>
          </a:p>
          <a:p>
            <a:pPr>
              <a:lnSpc>
                <a:spcPct val="120000"/>
              </a:lnSpc>
            </a:pPr>
            <a:r>
              <a:rPr lang="en-US" dirty="0"/>
              <a:t>ASP does not represent a “market price” for </a:t>
            </a:r>
            <a:r>
              <a:rPr lang="en-US" b="1" dirty="0">
                <a:solidFill>
                  <a:srgbClr val="EB9004"/>
                </a:solidFill>
                <a:latin typeface="Avenir Next Demi Bold" panose="020B0503020202020204" pitchFamily="34" charset="0"/>
              </a:rPr>
              <a:t>monopoly products</a:t>
            </a:r>
            <a:r>
              <a:rPr lang="en-US" dirty="0"/>
              <a:t>, or for products where coverage is spotty or age-specific</a:t>
            </a:r>
          </a:p>
          <a:p>
            <a:pPr>
              <a:lnSpc>
                <a:spcPct val="120000"/>
              </a:lnSpc>
            </a:pPr>
            <a:r>
              <a:rPr lang="en-US" dirty="0"/>
              <a:t>Manufacturers raise prices dramatically on </a:t>
            </a:r>
            <a:r>
              <a:rPr lang="en-US" b="1" dirty="0">
                <a:solidFill>
                  <a:srgbClr val="EB9004"/>
                </a:solidFill>
                <a:latin typeface="Avenir Next Demi Bold" panose="020B0503020202020204" pitchFamily="34" charset="0"/>
              </a:rPr>
              <a:t>older drugs </a:t>
            </a:r>
            <a:r>
              <a:rPr lang="en-US" dirty="0"/>
              <a:t>that patients with chronic diseases cannot switch or discontinue</a:t>
            </a:r>
          </a:p>
        </p:txBody>
      </p:sp>
    </p:spTree>
    <p:extLst>
      <p:ext uri="{BB962C8B-B14F-4D97-AF65-F5344CB8AC3E}">
        <p14:creationId xmlns:p14="http://schemas.microsoft.com/office/powerpoint/2010/main" val="11150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B44F-B16F-9845-9EFD-AA149E03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</a:t>
            </a:r>
            <a:r>
              <a:rPr lang="en-US" dirty="0" err="1"/>
              <a:t>medicare</a:t>
            </a:r>
            <a:r>
              <a:rPr lang="en-US" dirty="0"/>
              <a:t> can learn from other countries</a:t>
            </a:r>
            <a:endParaRPr lang="en-US" sz="37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B65C-E198-874A-BC36-4EA0CCD3D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03" y="1310185"/>
            <a:ext cx="11130890" cy="48667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Eliminate price-based commissions to physicians</a:t>
            </a:r>
          </a:p>
          <a:p>
            <a:pPr>
              <a:lnSpc>
                <a:spcPct val="120000"/>
              </a:lnSpc>
            </a:pPr>
            <a:r>
              <a:rPr lang="en-US" dirty="0"/>
              <a:t>Incentivize price competition for therapeutically similar drugs</a:t>
            </a:r>
          </a:p>
          <a:p>
            <a:pPr>
              <a:lnSpc>
                <a:spcPct val="120000"/>
              </a:lnSpc>
            </a:pPr>
            <a:r>
              <a:rPr lang="en-US" dirty="0"/>
              <a:t>Peg Medicare drug reimbursement growth to CPI</a:t>
            </a:r>
          </a:p>
          <a:p>
            <a:pPr>
              <a:lnSpc>
                <a:spcPct val="120000"/>
              </a:lnSpc>
            </a:pPr>
            <a:r>
              <a:rPr lang="en-US" dirty="0"/>
              <a:t>Eliminate the mandate that Medicare pay for all drugs, regardless of quality, price, or value</a:t>
            </a:r>
          </a:p>
          <a:p>
            <a:pPr>
              <a:lnSpc>
                <a:spcPct val="120000"/>
              </a:lnSpc>
            </a:pPr>
            <a:r>
              <a:rPr lang="en-US" dirty="0"/>
              <a:t>Integrate Medicare A/B drug benefit into Medicare D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B9004"/>
                </a:solidFill>
                <a:latin typeface="Avenir Next Demi Bold" panose="020B0503020202020204" pitchFamily="34" charset="0"/>
              </a:rPr>
              <a:t>Benchmark Part B drug reimbursement rates to those of countries where the above principles are applied</a:t>
            </a:r>
          </a:p>
        </p:txBody>
      </p:sp>
    </p:spTree>
    <p:extLst>
      <p:ext uri="{BB962C8B-B14F-4D97-AF65-F5344CB8AC3E}">
        <p14:creationId xmlns:p14="http://schemas.microsoft.com/office/powerpoint/2010/main" val="32962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B44F-B16F-9845-9EFD-AA149E03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Trump vs. </a:t>
            </a:r>
            <a:r>
              <a:rPr lang="en-US" dirty="0" err="1"/>
              <a:t>freopp</a:t>
            </a:r>
            <a:r>
              <a:rPr lang="en-US" dirty="0"/>
              <a:t> on international drug benchmarks</a:t>
            </a:r>
            <a:endParaRPr lang="en-US" sz="37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B65C-E198-874A-BC36-4EA0CCD3D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671" y="1310184"/>
            <a:ext cx="4786223" cy="50416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Trump’s International Index (IPI) includes 7 single-payer countries that use price controls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10A43"/>
                </a:solidFill>
              </a:rPr>
              <a:t>FREOPP’s Market-Based International Index (MBII) </a:t>
            </a:r>
            <a:r>
              <a:rPr lang="en-US" b="1" dirty="0">
                <a:solidFill>
                  <a:srgbClr val="010A43"/>
                </a:solidFill>
                <a:latin typeface="Avenir Next Demi Bold" panose="020B0503020202020204" pitchFamily="34" charset="0"/>
              </a:rPr>
              <a:t>excludes all single-payer countries except Denmark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10A43"/>
                </a:solidFill>
              </a:rPr>
              <a:t>MBII Tier 1 countries (Denmark, Netherlands, Singapore, Switzerland) represent 60% of index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0C4DF1-7DF4-9448-A0E8-2196ECCAF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18589"/>
              </p:ext>
            </p:extLst>
          </p:nvPr>
        </p:nvGraphicFramePr>
        <p:xfrm>
          <a:off x="662080" y="1110343"/>
          <a:ext cx="2765947" cy="55473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65947">
                  <a:extLst>
                    <a:ext uri="{9D8B030D-6E8A-4147-A177-3AD203B41FA5}">
                      <a16:colId xmlns:a16="http://schemas.microsoft.com/office/drawing/2014/main" val="2946744185"/>
                    </a:ext>
                  </a:extLst>
                </a:gridCol>
              </a:tblGrid>
              <a:tr h="35489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Avenir Next" panose="020B0503020202020204" pitchFamily="34" charset="0"/>
                        </a:rPr>
                        <a:t>TRUMP IPI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272660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 Demi Bold" panose="020B0503020202020204" pitchFamily="34" charset="0"/>
                        </a:rPr>
                        <a:t>Canada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173553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Denmark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486890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 Demi Bold" panose="020B0503020202020204" pitchFamily="34" charset="0"/>
                        </a:rPr>
                        <a:t>Finland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740346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 Demi Bold" panose="020B0503020202020204" pitchFamily="34" charset="0"/>
                        </a:rPr>
                        <a:t>Greece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109020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 Demi Bold" panose="020B0503020202020204" pitchFamily="34" charset="0"/>
                        </a:rPr>
                        <a:t>Italy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81254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Austria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06559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Belgium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075557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Czech Republic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272328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1434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502708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745720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Japan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704465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Portugal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31129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Slovakia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829072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 Demi Bold" panose="020B0503020202020204" pitchFamily="34" charset="0"/>
                        </a:rPr>
                        <a:t>Spain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485105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 Demi Bold" panose="020B0503020202020204" pitchFamily="34" charset="0"/>
                        </a:rPr>
                        <a:t>Sweden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40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 Demi Bold" panose="020B0503020202020204" pitchFamily="34" charset="0"/>
                        </a:rPr>
                        <a:t>United Kingdom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31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48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B44F-B16F-9845-9EFD-AA149E03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Trump vs. </a:t>
            </a:r>
            <a:r>
              <a:rPr lang="en-US" dirty="0" err="1"/>
              <a:t>freopp</a:t>
            </a:r>
            <a:r>
              <a:rPr lang="en-US" dirty="0"/>
              <a:t> on international drug benchmarks</a:t>
            </a:r>
            <a:endParaRPr lang="en-US" sz="37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B65C-E198-874A-BC36-4EA0CCD3D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1671" y="1310184"/>
            <a:ext cx="4786223" cy="50416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Trump’s International Index (IPI) includes 7 single-payer countries that use price controls</a:t>
            </a:r>
          </a:p>
          <a:p>
            <a:pPr>
              <a:lnSpc>
                <a:spcPct val="120000"/>
              </a:lnSpc>
            </a:pPr>
            <a:r>
              <a:rPr lang="en-US" dirty="0"/>
              <a:t>FREOPP’s Market-Based International Index (MBII) excludes all single-payer countries except Denmark</a:t>
            </a:r>
          </a:p>
          <a:p>
            <a:pPr>
              <a:lnSpc>
                <a:spcPct val="120000"/>
              </a:lnSpc>
            </a:pPr>
            <a:r>
              <a:rPr lang="en-US" dirty="0"/>
              <a:t>MBII Tier 1 countries </a:t>
            </a:r>
            <a:r>
              <a:rPr lang="en-US" b="1" dirty="0">
                <a:solidFill>
                  <a:srgbClr val="EB9004"/>
                </a:solidFill>
                <a:latin typeface="Avenir Next Demi Bold" panose="020B0503020202020204" pitchFamily="34" charset="0"/>
              </a:rPr>
              <a:t>(Denmark, Netherlands, Singapore, Switzerland) </a:t>
            </a:r>
            <a:r>
              <a:rPr lang="en-US" dirty="0"/>
              <a:t>represent 60% of index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0C4DF1-7DF4-9448-A0E8-2196ECCAF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75169"/>
              </p:ext>
            </p:extLst>
          </p:nvPr>
        </p:nvGraphicFramePr>
        <p:xfrm>
          <a:off x="662080" y="1110343"/>
          <a:ext cx="5531894" cy="55473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65947">
                  <a:extLst>
                    <a:ext uri="{9D8B030D-6E8A-4147-A177-3AD203B41FA5}">
                      <a16:colId xmlns:a16="http://schemas.microsoft.com/office/drawing/2014/main" val="2946744185"/>
                    </a:ext>
                  </a:extLst>
                </a:gridCol>
                <a:gridCol w="2765947">
                  <a:extLst>
                    <a:ext uri="{9D8B030D-6E8A-4147-A177-3AD203B41FA5}">
                      <a16:colId xmlns:a16="http://schemas.microsoft.com/office/drawing/2014/main" val="2361781539"/>
                    </a:ext>
                  </a:extLst>
                </a:gridCol>
              </a:tblGrid>
              <a:tr h="35489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Avenir Next" panose="020B0503020202020204" pitchFamily="34" charset="0"/>
                        </a:rPr>
                        <a:t>TRUMP IPI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Avenir Next" panose="020B0503020202020204" pitchFamily="34" charset="0"/>
                        </a:rPr>
                        <a:t>FREOPP MBII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272660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strike="sng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" panose="020B0503020202020204" pitchFamily="34" charset="0"/>
                        </a:rPr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173553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FFC000"/>
                          </a:solidFill>
                          <a:latin typeface="Avenir Next Demi Bold" panose="020B0503020202020204" pitchFamily="34" charset="0"/>
                        </a:rPr>
                        <a:t>Denmark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486890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strike="sng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" panose="020B0503020202020204" pitchFamily="34" charset="0"/>
                        </a:rPr>
                        <a:t>Finland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FFC000"/>
                          </a:solidFill>
                          <a:latin typeface="Avenir Next Demi Bold" panose="020B0503020202020204" pitchFamily="34" charset="0"/>
                        </a:rPr>
                        <a:t>Netherlands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740346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strike="sng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" panose="020B0503020202020204" pitchFamily="34" charset="0"/>
                        </a:rPr>
                        <a:t>Greece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FFC000"/>
                          </a:solidFill>
                          <a:latin typeface="Avenir Next Demi Bold" panose="020B0503020202020204" pitchFamily="34" charset="0"/>
                        </a:rPr>
                        <a:t>Singapore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109020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strike="sng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" panose="020B0503020202020204" pitchFamily="34" charset="0"/>
                        </a:rPr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FFC000"/>
                          </a:solidFill>
                          <a:latin typeface="Avenir Next Demi Bold" panose="020B0503020202020204" pitchFamily="34" charset="0"/>
                        </a:rPr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81254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Austria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Austria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06559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Belgium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075557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Czech Republic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Czech Republic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272328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France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1434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502708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745720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Japan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704465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Portugal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31129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Slovakia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Avenir Next" panose="020B0503020202020204" pitchFamily="34" charset="0"/>
                        </a:rPr>
                        <a:t>Slovakia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829072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strike="sng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" panose="020B0503020202020204" pitchFamily="34" charset="0"/>
                        </a:rPr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485105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strike="sng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" panose="020B0503020202020204" pitchFamily="34" charset="0"/>
                        </a:rPr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40950"/>
                  </a:ext>
                </a:extLst>
              </a:tr>
              <a:tr h="295744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strike="sngStrike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Avenir Next" panose="020B0503020202020204" pitchFamily="34" charset="0"/>
                        </a:rPr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venir Next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31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12455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BA7F29-8457-8647-BCF4-0722D97C8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990415"/>
              </p:ext>
            </p:extLst>
          </p:nvPr>
        </p:nvGraphicFramePr>
        <p:xfrm>
          <a:off x="0" y="232012"/>
          <a:ext cx="11628438" cy="648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DE3B9D-BA39-B948-813D-D9E1EFBB08FB}"/>
              </a:ext>
            </a:extLst>
          </p:cNvPr>
          <p:cNvSpPr txBox="1"/>
          <p:nvPr/>
        </p:nvSpPr>
        <p:spPr>
          <a:xfrm>
            <a:off x="742551" y="928044"/>
            <a:ext cx="11008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spc="30" dirty="0">
                <a:solidFill>
                  <a:schemeClr val="bg1"/>
                </a:solidFill>
                <a:latin typeface="Avenir Next" panose="020B0503020202020204" pitchFamily="34" charset="0"/>
              </a:rPr>
              <a:t>Annual per-capita drug spending, 2014 (US$ purchasing power parity-adjusted)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3DC34-A617-5D40-AD35-70C8C37B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pharma spending far exceeds peer nations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F2B5F-D45E-F141-85F0-4DDE8686C90D}"/>
              </a:ext>
            </a:extLst>
          </p:cNvPr>
          <p:cNvSpPr txBox="1"/>
          <p:nvPr/>
        </p:nvSpPr>
        <p:spPr>
          <a:xfrm>
            <a:off x="136476" y="6492875"/>
            <a:ext cx="9007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9A958E"/>
                </a:solidFill>
                <a:latin typeface="Avenir Next" panose="020B0503020202020204" pitchFamily="34" charset="0"/>
              </a:rPr>
              <a:t>Sources: FREOPP, OECD, IQVIA Institute</a:t>
            </a:r>
          </a:p>
        </p:txBody>
      </p:sp>
    </p:spTree>
    <p:extLst>
      <p:ext uri="{BB962C8B-B14F-4D97-AF65-F5344CB8AC3E}">
        <p14:creationId xmlns:p14="http://schemas.microsoft.com/office/powerpoint/2010/main" val="271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BA7F29-8457-8647-BCF4-0722D97C8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016943"/>
              </p:ext>
            </p:extLst>
          </p:nvPr>
        </p:nvGraphicFramePr>
        <p:xfrm>
          <a:off x="0" y="232012"/>
          <a:ext cx="11628438" cy="648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DE3B9D-BA39-B948-813D-D9E1EFBB08FB}"/>
              </a:ext>
            </a:extLst>
          </p:cNvPr>
          <p:cNvSpPr txBox="1"/>
          <p:nvPr/>
        </p:nvSpPr>
        <p:spPr>
          <a:xfrm>
            <a:off x="742551" y="928044"/>
            <a:ext cx="11008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spc="30" dirty="0">
                <a:solidFill>
                  <a:schemeClr val="bg1"/>
                </a:solidFill>
                <a:latin typeface="Avenir Next" panose="020B0503020202020204" pitchFamily="34" charset="0"/>
              </a:rPr>
              <a:t>Annual per-capita drug spending, 2014 (US$ purchasing power parity-adjusted)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3DC34-A617-5D40-AD35-70C8C37B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Market-based index would reduce </a:t>
            </a:r>
            <a:r>
              <a:rPr lang="en-US" dirty="0" err="1"/>
              <a:t>medicare</a:t>
            </a:r>
            <a:r>
              <a:rPr lang="en-US" dirty="0"/>
              <a:t> spend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F2B5F-D45E-F141-85F0-4DDE8686C90D}"/>
              </a:ext>
            </a:extLst>
          </p:cNvPr>
          <p:cNvSpPr txBox="1"/>
          <p:nvPr/>
        </p:nvSpPr>
        <p:spPr>
          <a:xfrm>
            <a:off x="136476" y="6492875"/>
            <a:ext cx="9007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9A958E"/>
                </a:solidFill>
                <a:latin typeface="Avenir Next" panose="020B0503020202020204" pitchFamily="34" charset="0"/>
              </a:rPr>
              <a:t>Sources: FREOPP, OECD, IQVIA Institute</a:t>
            </a:r>
          </a:p>
        </p:txBody>
      </p:sp>
    </p:spTree>
    <p:extLst>
      <p:ext uri="{BB962C8B-B14F-4D97-AF65-F5344CB8AC3E}">
        <p14:creationId xmlns:p14="http://schemas.microsoft.com/office/powerpoint/2010/main" val="686597684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B44F-B16F-9845-9EFD-AA149E03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freopp</a:t>
            </a:r>
            <a:r>
              <a:rPr lang="en-US" dirty="0"/>
              <a:t>: a new model for bipartisan reform</a:t>
            </a:r>
            <a:endParaRPr lang="en-US" sz="37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B65C-E198-874A-BC36-4EA0CCD3D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03" y="1310185"/>
            <a:ext cx="11130890" cy="48667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B9000"/>
                </a:solidFill>
                <a:latin typeface="Avenir Next Demi Bold" panose="020B0503020202020204" pitchFamily="34" charset="0"/>
              </a:rPr>
              <a:t>Our mission: </a:t>
            </a:r>
            <a:r>
              <a:rPr lang="en-US" dirty="0"/>
              <a:t>We conduct original public policy research that expands economic opportunity to those who least have it</a:t>
            </a:r>
          </a:p>
          <a:p>
            <a:pPr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B9000"/>
                </a:solidFill>
                <a:latin typeface="Avenir Next Demi Bold" panose="020B0503020202020204" pitchFamily="34" charset="0"/>
              </a:rPr>
              <a:t>Our values: </a:t>
            </a:r>
            <a:r>
              <a:rPr lang="en-US" dirty="0"/>
              <a:t>We advance ideas that advance both conservative and progressive values, at the same time</a:t>
            </a:r>
          </a:p>
          <a:p>
            <a:pPr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B9000"/>
                </a:solidFill>
                <a:latin typeface="Avenir Next Demi Bold" panose="020B0503020202020204" pitchFamily="34" charset="0"/>
              </a:rPr>
              <a:t>Our focus: </a:t>
            </a:r>
            <a:r>
              <a:rPr lang="en-US" dirty="0"/>
              <a:t>Market-based reforms that improve the lives of Americans whose income or wealth is below the U.S. median</a:t>
            </a:r>
          </a:p>
          <a:p>
            <a:pPr>
              <a:lnSpc>
                <a:spcPct val="120000"/>
              </a:lnSpc>
            </a:pPr>
            <a:endParaRPr lang="en-US" sz="900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B9000"/>
                </a:solidFill>
                <a:latin typeface="Avenir Next Demi Bold" panose="020B0503020202020204" pitchFamily="34" charset="0"/>
              </a:rPr>
              <a:t>Our structure: </a:t>
            </a:r>
            <a:r>
              <a:rPr lang="en-US" dirty="0"/>
              <a:t>Non-profit, non-partisan, 501(c)(3) funded exclusively by charitable donations</a:t>
            </a:r>
          </a:p>
        </p:txBody>
      </p:sp>
    </p:spTree>
    <p:extLst>
      <p:ext uri="{BB962C8B-B14F-4D97-AF65-F5344CB8AC3E}">
        <p14:creationId xmlns:p14="http://schemas.microsoft.com/office/powerpoint/2010/main" val="798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8D7720D-9F05-094C-8BC8-2C306999D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844340"/>
              </p:ext>
            </p:extLst>
          </p:nvPr>
        </p:nvGraphicFramePr>
        <p:xfrm>
          <a:off x="5827593" y="1173706"/>
          <a:ext cx="6100549" cy="578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46BB44F-B16F-9845-9EFD-AA149E03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b="0" dirty="0"/>
              <a:t>Drugs: ONE-FOURTH of private insurance premiums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DAB7A3-623D-3645-B27A-C972DE162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100560"/>
              </p:ext>
            </p:extLst>
          </p:nvPr>
        </p:nvGraphicFramePr>
        <p:xfrm>
          <a:off x="263858" y="1173706"/>
          <a:ext cx="6100549" cy="578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9D6742-CC0A-5E4E-A698-653790464AD5}"/>
              </a:ext>
            </a:extLst>
          </p:cNvPr>
          <p:cNvSpPr txBox="1"/>
          <p:nvPr/>
        </p:nvSpPr>
        <p:spPr>
          <a:xfrm>
            <a:off x="742551" y="928044"/>
            <a:ext cx="11008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spc="30" dirty="0">
                <a:solidFill>
                  <a:schemeClr val="bg1"/>
                </a:solidFill>
                <a:latin typeface="Avenir Next" panose="020B0503020202020204" pitchFamily="34" charset="0"/>
              </a:rPr>
              <a:t>Prescription drugs as a share of national health expenditures vs. private insurance claims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553F1-1310-8B4E-B6B6-BA0CED1C6431}"/>
              </a:ext>
            </a:extLst>
          </p:cNvPr>
          <p:cNvSpPr txBox="1"/>
          <p:nvPr/>
        </p:nvSpPr>
        <p:spPr>
          <a:xfrm>
            <a:off x="2345141" y="3605366"/>
            <a:ext cx="193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NATIONAL HEALTH EXPENDITURES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5EBDD-23DC-3E4F-A3B5-8CC45752F775}"/>
              </a:ext>
            </a:extLst>
          </p:cNvPr>
          <p:cNvSpPr txBox="1"/>
          <p:nvPr/>
        </p:nvSpPr>
        <p:spPr>
          <a:xfrm>
            <a:off x="7908876" y="3605366"/>
            <a:ext cx="193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PRIVATE INSURANCE PREMIUMS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EE7FC0-4094-B948-90F6-09452E989BDC}"/>
              </a:ext>
            </a:extLst>
          </p:cNvPr>
          <p:cNvSpPr txBox="1"/>
          <p:nvPr/>
        </p:nvSpPr>
        <p:spPr>
          <a:xfrm>
            <a:off x="136476" y="6492875"/>
            <a:ext cx="9007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9A958E"/>
                </a:solidFill>
                <a:latin typeface="Avenir Next" panose="020B0503020202020204" pitchFamily="34" charset="0"/>
              </a:rPr>
              <a:t>Sources: CMS, Milliman, AHIP</a:t>
            </a:r>
          </a:p>
        </p:txBody>
      </p:sp>
    </p:spTree>
    <p:extLst>
      <p:ext uri="{BB962C8B-B14F-4D97-AF65-F5344CB8AC3E}">
        <p14:creationId xmlns:p14="http://schemas.microsoft.com/office/powerpoint/2010/main" val="33648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4" grpId="0">
        <p:bldAsOne/>
      </p:bldGraphic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BA7F29-8457-8647-BCF4-0722D97C8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302594"/>
              </p:ext>
            </p:extLst>
          </p:nvPr>
        </p:nvGraphicFramePr>
        <p:xfrm>
          <a:off x="0" y="232012"/>
          <a:ext cx="11628438" cy="648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DE3B9D-BA39-B948-813D-D9E1EFBB08FB}"/>
              </a:ext>
            </a:extLst>
          </p:cNvPr>
          <p:cNvSpPr txBox="1"/>
          <p:nvPr/>
        </p:nvSpPr>
        <p:spPr>
          <a:xfrm>
            <a:off x="742551" y="928044"/>
            <a:ext cx="11008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spc="30" dirty="0">
                <a:solidFill>
                  <a:schemeClr val="bg1"/>
                </a:solidFill>
                <a:latin typeface="Avenir Next" panose="020B0503020202020204" pitchFamily="34" charset="0"/>
              </a:rPr>
              <a:t>Market share by prescription volume of unbranded generics, 2018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3DC34-A617-5D40-AD35-70C8C37B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leads the world in generic utilization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F2B5F-D45E-F141-85F0-4DDE8686C90D}"/>
              </a:ext>
            </a:extLst>
          </p:cNvPr>
          <p:cNvSpPr txBox="1"/>
          <p:nvPr/>
        </p:nvSpPr>
        <p:spPr>
          <a:xfrm>
            <a:off x="136476" y="6492875"/>
            <a:ext cx="9007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9A958E"/>
                </a:solidFill>
                <a:latin typeface="Avenir Next" panose="020B0503020202020204" pitchFamily="34" charset="0"/>
              </a:rPr>
              <a:t>Sources: OECD, IQVIA Institute</a:t>
            </a:r>
          </a:p>
        </p:txBody>
      </p:sp>
    </p:spTree>
    <p:extLst>
      <p:ext uri="{BB962C8B-B14F-4D97-AF65-F5344CB8AC3E}">
        <p14:creationId xmlns:p14="http://schemas.microsoft.com/office/powerpoint/2010/main" val="4276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DE3B9D-BA39-B948-813D-D9E1EFBB08FB}"/>
              </a:ext>
            </a:extLst>
          </p:cNvPr>
          <p:cNvSpPr txBox="1"/>
          <p:nvPr/>
        </p:nvSpPr>
        <p:spPr>
          <a:xfrm>
            <a:off x="742551" y="928044"/>
            <a:ext cx="11008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spc="30" dirty="0">
                <a:solidFill>
                  <a:schemeClr val="bg1"/>
                </a:solidFill>
                <a:latin typeface="Avenir Next" panose="020B0503020202020204" pitchFamily="34" charset="0"/>
              </a:rPr>
              <a:t>Annual invoice sales by exclusivity category (billions)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3DC34-A617-5D40-AD35-70C8C37B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BRANDED SPENDING IS EXPLODING; GENERICS DECLINING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F2B5F-D45E-F141-85F0-4DDE8686C90D}"/>
              </a:ext>
            </a:extLst>
          </p:cNvPr>
          <p:cNvSpPr txBox="1"/>
          <p:nvPr/>
        </p:nvSpPr>
        <p:spPr>
          <a:xfrm>
            <a:off x="136476" y="6492875"/>
            <a:ext cx="9007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9A958E"/>
                </a:solidFill>
                <a:latin typeface="Avenir Next" panose="020B0503020202020204" pitchFamily="34" charset="0"/>
              </a:rPr>
              <a:t>Source: IQVIA Institute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366C96-6F48-2A4B-B6AA-0B70759C6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771839"/>
              </p:ext>
            </p:extLst>
          </p:nvPr>
        </p:nvGraphicFramePr>
        <p:xfrm>
          <a:off x="496888" y="928044"/>
          <a:ext cx="11131550" cy="524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9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DE3B9D-BA39-B948-813D-D9E1EFBB08FB}"/>
              </a:ext>
            </a:extLst>
          </p:cNvPr>
          <p:cNvSpPr txBox="1"/>
          <p:nvPr/>
        </p:nvSpPr>
        <p:spPr>
          <a:xfrm>
            <a:off x="742551" y="928044"/>
            <a:ext cx="11008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spc="30" dirty="0">
                <a:solidFill>
                  <a:schemeClr val="bg1"/>
                </a:solidFill>
                <a:latin typeface="Avenir Next" panose="020B0503020202020204" pitchFamily="34" charset="0"/>
              </a:rPr>
              <a:t>U.S. net drug spending, biologics vs. small molecules, 2013–2017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3DC34-A617-5D40-AD35-70C8C37B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 drugs exploit monopoly pricing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F2B5F-D45E-F141-85F0-4DDE8686C90D}"/>
              </a:ext>
            </a:extLst>
          </p:cNvPr>
          <p:cNvSpPr txBox="1"/>
          <p:nvPr/>
        </p:nvSpPr>
        <p:spPr>
          <a:xfrm>
            <a:off x="136476" y="6492875"/>
            <a:ext cx="9007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9A958E"/>
                </a:solidFill>
                <a:latin typeface="Avenir Next" panose="020B0503020202020204" pitchFamily="34" charset="0"/>
              </a:rPr>
              <a:t>Source: IQVIA Institute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1519F11-86EE-CF41-A6DA-E5C135F469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445893"/>
              </p:ext>
            </p:extLst>
          </p:nvPr>
        </p:nvGraphicFramePr>
        <p:xfrm>
          <a:off x="496343" y="1312765"/>
          <a:ext cx="11131550" cy="484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057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B44F-B16F-9845-9EFD-AA149E03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Pharmaceutical Innovation is not a fixed cost</a:t>
            </a:r>
            <a:endParaRPr lang="en-US" sz="37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B65C-E198-874A-BC36-4EA0CCD3D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819" y="1310184"/>
            <a:ext cx="3156075" cy="50416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R&amp;D costs are a function of clinical trial size, which is a function of disease prevalence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Drugmakers</a:t>
            </a:r>
            <a:r>
              <a:rPr lang="en-US" dirty="0"/>
              <a:t> intensely focused on rare diseases </a:t>
            </a:r>
            <a:r>
              <a:rPr lang="en-US" b="1" dirty="0">
                <a:solidFill>
                  <a:srgbClr val="EB9004"/>
                </a:solidFill>
                <a:latin typeface="Avenir Next Demi Bold" panose="020B0503020202020204" pitchFamily="34" charset="0"/>
              </a:rPr>
              <a:t>(low R&amp;D costs) </a:t>
            </a:r>
            <a:r>
              <a:rPr lang="en-US" dirty="0"/>
              <a:t>with maximum revenue potential </a:t>
            </a:r>
            <a:r>
              <a:rPr lang="en-US" b="1" dirty="0">
                <a:solidFill>
                  <a:srgbClr val="EB9004"/>
                </a:solidFill>
                <a:latin typeface="Avenir Next Demi Bold" panose="020B0503020202020204" pitchFamily="34" charset="0"/>
              </a:rPr>
              <a:t>(no competition / monopoly pricing)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7915D-AB45-A345-93F3-A576486991BB}"/>
              </a:ext>
            </a:extLst>
          </p:cNvPr>
          <p:cNvSpPr txBox="1"/>
          <p:nvPr/>
        </p:nvSpPr>
        <p:spPr>
          <a:xfrm>
            <a:off x="1068779" y="5982481"/>
            <a:ext cx="717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Avenir Next Medium" panose="020B0503020202020204" pitchFamily="34" charset="0"/>
              </a:rPr>
              <a:t>  $0                             </a:t>
            </a:r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Pre-launch R&amp;D costs (</a:t>
            </a:r>
            <a:r>
              <a:rPr lang="en-US" b="1" dirty="0" err="1">
                <a:solidFill>
                  <a:schemeClr val="bg1"/>
                </a:solidFill>
                <a:latin typeface="Avenir Next Demi Bold" panose="020B0503020202020204" pitchFamily="34" charset="0"/>
              </a:rPr>
              <a:t>xMM</a:t>
            </a:r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)                     </a:t>
            </a:r>
            <a:r>
              <a:rPr lang="en-US" i="1" dirty="0">
                <a:solidFill>
                  <a:schemeClr val="bg1"/>
                </a:solidFill>
                <a:latin typeface="Avenir Next Medium" panose="020B0503020202020204" pitchFamily="34" charset="0"/>
              </a:rPr>
              <a:t>$3,000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6AFC11-BA18-474D-9AF9-E4FBD4E61A00}"/>
              </a:ext>
            </a:extLst>
          </p:cNvPr>
          <p:cNvGrpSpPr/>
          <p:nvPr/>
        </p:nvGrpSpPr>
        <p:grpSpPr>
          <a:xfrm>
            <a:off x="1294410" y="1310184"/>
            <a:ext cx="6780810" cy="4461224"/>
            <a:chOff x="1294410" y="1310184"/>
            <a:chExt cx="6780810" cy="44612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01C86A-A3BB-BD45-A21B-EB72B3CA692B}"/>
                </a:ext>
              </a:extLst>
            </p:cNvPr>
            <p:cNvSpPr/>
            <p:nvPr/>
          </p:nvSpPr>
          <p:spPr>
            <a:xfrm>
              <a:off x="1294410" y="1310184"/>
              <a:ext cx="6780810" cy="4461224"/>
            </a:xfrm>
            <a:prstGeom prst="rect">
              <a:avLst/>
            </a:prstGeom>
            <a:solidFill>
              <a:srgbClr val="000523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venir Next Demi Bold" panose="020B0503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CFA601-A451-3F42-A348-2287EFBF436E}"/>
                </a:ext>
              </a:extLst>
            </p:cNvPr>
            <p:cNvCxnSpPr>
              <a:stCxn id="7" idx="0"/>
            </p:cNvCxnSpPr>
            <p:nvPr/>
          </p:nvCxnSpPr>
          <p:spPr>
            <a:xfrm>
              <a:off x="4684815" y="1310184"/>
              <a:ext cx="0" cy="4461224"/>
            </a:xfrm>
            <a:prstGeom prst="line">
              <a:avLst/>
            </a:prstGeom>
            <a:ln>
              <a:solidFill>
                <a:srgbClr val="EB9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BE9B93-0749-134B-BB32-0E922B17068B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>
              <a:off x="1294410" y="3540796"/>
              <a:ext cx="6780810" cy="0"/>
            </a:xfrm>
            <a:prstGeom prst="line">
              <a:avLst/>
            </a:prstGeom>
            <a:ln>
              <a:solidFill>
                <a:srgbClr val="EB9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91AA59B-9673-744A-AD8A-2B5ED62AA2BE}"/>
              </a:ext>
            </a:extLst>
          </p:cNvPr>
          <p:cNvSpPr txBox="1"/>
          <p:nvPr/>
        </p:nvSpPr>
        <p:spPr>
          <a:xfrm rot="16200000">
            <a:off x="-1546344" y="3419574"/>
            <a:ext cx="485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Avenir Next Medium" panose="020B0503020202020204" pitchFamily="34" charset="0"/>
              </a:rPr>
              <a:t>  Low                  </a:t>
            </a:r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Pricing power                   </a:t>
            </a:r>
            <a:r>
              <a:rPr lang="en-US" i="1" dirty="0">
                <a:solidFill>
                  <a:schemeClr val="bg1"/>
                </a:solidFill>
                <a:latin typeface="Avenir Next Medium" panose="020B0503020202020204" pitchFamily="34" charset="0"/>
              </a:rPr>
              <a:t>High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116B25-DB88-9147-933F-7358284E5E64}"/>
              </a:ext>
            </a:extLst>
          </p:cNvPr>
          <p:cNvSpPr txBox="1"/>
          <p:nvPr/>
        </p:nvSpPr>
        <p:spPr>
          <a:xfrm>
            <a:off x="1211286" y="1364498"/>
            <a:ext cx="24990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Confirmed biallelic RPE65 mutation-associated retinal dystrophy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Avenir Next" panose="020B0503020202020204" pitchFamily="34" charset="0"/>
              </a:rPr>
              <a:t>(Spark/</a:t>
            </a:r>
            <a:r>
              <a:rPr lang="en-US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Luxturna</a:t>
            </a:r>
            <a:r>
              <a:rPr lang="en-US" i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Avenir Next" panose="020B0503020202020204" pitchFamily="34" charset="0"/>
              </a:rPr>
              <a:t>U.S. prevalence: 1,000-2,500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63CC07-F794-474B-8697-46E1A740D990}"/>
              </a:ext>
            </a:extLst>
          </p:cNvPr>
          <p:cNvSpPr txBox="1"/>
          <p:nvPr/>
        </p:nvSpPr>
        <p:spPr>
          <a:xfrm>
            <a:off x="5747661" y="4559480"/>
            <a:ext cx="2410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B9004"/>
                </a:solidFill>
                <a:latin typeface="Avenir Next Demi Bold" panose="020B0503020202020204" pitchFamily="34" charset="0"/>
              </a:rPr>
              <a:t>Oral antidiabetics</a:t>
            </a:r>
          </a:p>
          <a:p>
            <a:pPr algn="ctr"/>
            <a:r>
              <a:rPr lang="en-US" i="1" dirty="0">
                <a:solidFill>
                  <a:srgbClr val="EB9004"/>
                </a:solidFill>
                <a:latin typeface="Avenir Next" panose="020B0503020202020204" pitchFamily="34" charset="0"/>
              </a:rPr>
              <a:t>(Sanofi/</a:t>
            </a:r>
            <a:r>
              <a:rPr lang="en-US" i="1" dirty="0" err="1">
                <a:solidFill>
                  <a:srgbClr val="EB9004"/>
                </a:solidFill>
                <a:latin typeface="Avenir Next" panose="020B0503020202020204" pitchFamily="34" charset="0"/>
              </a:rPr>
              <a:t>sotaglifozin</a:t>
            </a:r>
            <a:r>
              <a:rPr lang="en-US" i="1" dirty="0">
                <a:solidFill>
                  <a:srgbClr val="EB9004"/>
                </a:solidFill>
                <a:latin typeface="Avenir Next" panose="020B0503020202020204" pitchFamily="34" charset="0"/>
              </a:rPr>
              <a:t>)</a:t>
            </a:r>
          </a:p>
          <a:p>
            <a:pPr algn="ctr"/>
            <a:r>
              <a:rPr lang="en-US" i="1" dirty="0">
                <a:solidFill>
                  <a:srgbClr val="EB9004"/>
                </a:solidFill>
                <a:latin typeface="Avenir Next" panose="020B0503020202020204" pitchFamily="34" charset="0"/>
              </a:rPr>
              <a:t>U.S. prevalence:    100 million</a:t>
            </a:r>
          </a:p>
        </p:txBody>
      </p:sp>
    </p:spTree>
    <p:extLst>
      <p:ext uri="{BB962C8B-B14F-4D97-AF65-F5344CB8AC3E}">
        <p14:creationId xmlns:p14="http://schemas.microsoft.com/office/powerpoint/2010/main" val="10521616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8D7720D-9F05-094C-8BC8-2C306999DE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55152"/>
              </p:ext>
            </p:extLst>
          </p:nvPr>
        </p:nvGraphicFramePr>
        <p:xfrm>
          <a:off x="5827593" y="1173706"/>
          <a:ext cx="6100549" cy="5786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46BB44F-B16F-9845-9EFD-AA149E03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b="0" dirty="0"/>
              <a:t>‘Orphan’ drug spending is devouring the budget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DAB7A3-623D-3645-B27A-C972DE162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696561"/>
              </p:ext>
            </p:extLst>
          </p:nvPr>
        </p:nvGraphicFramePr>
        <p:xfrm>
          <a:off x="725315" y="1665157"/>
          <a:ext cx="5177633" cy="491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9D6742-CC0A-5E4E-A698-653790464AD5}"/>
              </a:ext>
            </a:extLst>
          </p:cNvPr>
          <p:cNvSpPr txBox="1"/>
          <p:nvPr/>
        </p:nvSpPr>
        <p:spPr>
          <a:xfrm>
            <a:off x="742551" y="928044"/>
            <a:ext cx="110081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spc="30" dirty="0">
                <a:solidFill>
                  <a:schemeClr val="bg1"/>
                </a:solidFill>
                <a:latin typeface="Avenir Next" panose="020B0503020202020204" pitchFamily="34" charset="0"/>
              </a:rPr>
              <a:t>U.S. spending on orphan drugs, 2015 actual vs. 2020 estimated (Billions)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553F1-1310-8B4E-B6B6-BA0CED1C6431}"/>
              </a:ext>
            </a:extLst>
          </p:cNvPr>
          <p:cNvSpPr txBox="1"/>
          <p:nvPr/>
        </p:nvSpPr>
        <p:spPr>
          <a:xfrm>
            <a:off x="2345141" y="3968772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2015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5EBDD-23DC-3E4F-A3B5-8CC45752F775}"/>
              </a:ext>
            </a:extLst>
          </p:cNvPr>
          <p:cNvSpPr txBox="1"/>
          <p:nvPr/>
        </p:nvSpPr>
        <p:spPr>
          <a:xfrm>
            <a:off x="7908876" y="3936103"/>
            <a:ext cx="19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2020E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EE7FC0-4094-B948-90F6-09452E989BDC}"/>
              </a:ext>
            </a:extLst>
          </p:cNvPr>
          <p:cNvSpPr txBox="1"/>
          <p:nvPr/>
        </p:nvSpPr>
        <p:spPr>
          <a:xfrm>
            <a:off x="136476" y="6492875"/>
            <a:ext cx="9007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9A958E"/>
                </a:solidFill>
                <a:latin typeface="Avenir Next" panose="020B0503020202020204" pitchFamily="34" charset="0"/>
              </a:rPr>
              <a:t>Sources: American Journal of Clinical Oncology, QuintilesIMS, FREOPP analysis</a:t>
            </a:r>
          </a:p>
        </p:txBody>
      </p:sp>
    </p:spTree>
    <p:extLst>
      <p:ext uri="{BB962C8B-B14F-4D97-AF65-F5344CB8AC3E}">
        <p14:creationId xmlns:p14="http://schemas.microsoft.com/office/powerpoint/2010/main" val="1243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4" grpId="0">
        <p:bldAsOne/>
      </p:bldGraphic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B44F-B16F-9845-9EFD-AA149E03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III of </a:t>
            </a:r>
            <a:r>
              <a:rPr lang="en-US" dirty="0" err="1"/>
              <a:t>bruce</a:t>
            </a:r>
            <a:r>
              <a:rPr lang="en-US" dirty="0"/>
              <a:t> </a:t>
            </a:r>
            <a:r>
              <a:rPr lang="en-US" dirty="0" err="1"/>
              <a:t>westerman’s</a:t>
            </a:r>
            <a:r>
              <a:rPr lang="en-US" dirty="0"/>
              <a:t> fair care act (H.R. 1332)</a:t>
            </a:r>
            <a:endParaRPr lang="en-US" sz="37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B65C-E198-874A-BC36-4EA0CCD3D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03" y="1310185"/>
            <a:ext cx="11130890" cy="48667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EB9004"/>
                </a:solidFill>
                <a:latin typeface="Avenir Next Demi Bold" panose="020B0503020202020204" pitchFamily="34" charset="0"/>
              </a:rPr>
              <a:t>Statutory authority for reform of ASP+6% with int’l benchmarks</a:t>
            </a:r>
          </a:p>
          <a:p>
            <a:pPr>
              <a:lnSpc>
                <a:spcPct val="120000"/>
              </a:lnSpc>
            </a:pPr>
            <a:r>
              <a:rPr lang="en-US" dirty="0"/>
              <a:t>Pegs Medicare B drug reimbursement growth to CPI</a:t>
            </a:r>
          </a:p>
          <a:p>
            <a:pPr>
              <a:lnSpc>
                <a:spcPct val="120000"/>
              </a:lnSpc>
            </a:pPr>
            <a:r>
              <a:rPr lang="en-US" dirty="0"/>
              <a:t>Reform of fees charged by PBMs to pharmacies</a:t>
            </a:r>
          </a:p>
          <a:p>
            <a:pPr>
              <a:lnSpc>
                <a:spcPct val="120000"/>
              </a:lnSpc>
            </a:pPr>
            <a:r>
              <a:rPr lang="en-US" dirty="0"/>
              <a:t>Abbreviated approval process for complex generic drugs</a:t>
            </a:r>
          </a:p>
          <a:p>
            <a:pPr>
              <a:lnSpc>
                <a:spcPct val="120000"/>
              </a:lnSpc>
            </a:pPr>
            <a:r>
              <a:rPr lang="en-US" dirty="0"/>
              <a:t>FDA “fast track” for diseases with one or two approved drugs</a:t>
            </a:r>
          </a:p>
          <a:p>
            <a:pPr>
              <a:lnSpc>
                <a:spcPct val="120000"/>
              </a:lnSpc>
            </a:pPr>
            <a:r>
              <a:rPr lang="en-US" dirty="0"/>
              <a:t>Pharmacy-level substitution for interchangeable biosimilars</a:t>
            </a:r>
          </a:p>
          <a:p>
            <a:pPr>
              <a:lnSpc>
                <a:spcPct val="120000"/>
              </a:lnSpc>
            </a:pPr>
            <a:r>
              <a:rPr lang="en-US" dirty="0"/>
              <a:t>Limit multiple orphan drug exclusivities for single drug</a:t>
            </a:r>
          </a:p>
          <a:p>
            <a:pPr>
              <a:lnSpc>
                <a:spcPct val="120000"/>
              </a:lnSpc>
            </a:pPr>
            <a:r>
              <a:rPr lang="en-US" dirty="0"/>
              <a:t>Congressional review of costly FDA regulations (&gt;$100MM)</a:t>
            </a:r>
          </a:p>
          <a:p>
            <a:pPr>
              <a:lnSpc>
                <a:spcPct val="120000"/>
              </a:lnSpc>
            </a:pPr>
            <a:r>
              <a:rPr lang="en-US" b="1" dirty="0">
                <a:latin typeface="Avenir Next Demi Bold" panose="020B0503020202020204" pitchFamily="34" charset="0"/>
              </a:rPr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7731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864</Words>
  <Application>Microsoft Macintosh PowerPoint</Application>
  <PresentationFormat>Widescreen</PresentationFormat>
  <Paragraphs>144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</vt:lpstr>
      <vt:lpstr>Avenir Next Demi Bold</vt:lpstr>
      <vt:lpstr>Avenir Next Medium</vt:lpstr>
      <vt:lpstr>Avenir Next Condensed Demi Bold</vt:lpstr>
      <vt:lpstr>Calibri</vt:lpstr>
      <vt:lpstr>Office Theme</vt:lpstr>
      <vt:lpstr>PowerPoint Presentation</vt:lpstr>
      <vt:lpstr>freopp: a new model for bipartisan reform</vt:lpstr>
      <vt:lpstr>Drugs: ONE-FOURTH of private insurance premiums</vt:lpstr>
      <vt:lpstr>U.S. leads the world in generic utilization</vt:lpstr>
      <vt:lpstr>BRANDED SPENDING IS EXPLODING; GENERICS DECLINING</vt:lpstr>
      <vt:lpstr>Biologic drugs exploit monopoly pricing</vt:lpstr>
      <vt:lpstr>Pharmaceutical Innovation is not a fixed cost</vt:lpstr>
      <vt:lpstr>‘Orphan’ drug spending is devouring the budget</vt:lpstr>
      <vt:lpstr>Title III of bruce westerman’s fair care act (H.R. 1332)</vt:lpstr>
      <vt:lpstr>PowerPoint Presentation</vt:lpstr>
      <vt:lpstr>Medicare part b is not a ‘free market’ for rx drugs</vt:lpstr>
      <vt:lpstr>What medicare can learn from other countries</vt:lpstr>
      <vt:lpstr>Trump vs. freopp on international drug benchmarks</vt:lpstr>
      <vt:lpstr>Trump vs. freopp on international drug benchmarks</vt:lpstr>
      <vt:lpstr>U.S. pharma spending far exceeds peer nations</vt:lpstr>
      <vt:lpstr>Market-based index would reduce medicare spend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Avik Roy</dc:creator>
  <cp:lastModifiedBy>Avik Roy</cp:lastModifiedBy>
  <cp:revision>88</cp:revision>
  <dcterms:created xsi:type="dcterms:W3CDTF">2019-02-24T23:26:14Z</dcterms:created>
  <dcterms:modified xsi:type="dcterms:W3CDTF">2019-05-22T16:51:02Z</dcterms:modified>
</cp:coreProperties>
</file>